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293" r:id="rId2"/>
    <p:sldId id="294" r:id="rId3"/>
    <p:sldId id="295" r:id="rId4"/>
    <p:sldId id="296" r:id="rId5"/>
    <p:sldId id="258" r:id="rId6"/>
    <p:sldId id="259" r:id="rId7"/>
    <p:sldId id="260" r:id="rId8"/>
    <p:sldId id="261" r:id="rId9"/>
    <p:sldId id="262" r:id="rId10"/>
    <p:sldId id="263" r:id="rId11"/>
    <p:sldId id="264" r:id="rId12"/>
    <p:sldId id="265" r:id="rId13"/>
    <p:sldId id="269" r:id="rId14"/>
    <p:sldId id="270" r:id="rId15"/>
    <p:sldId id="271" r:id="rId16"/>
    <p:sldId id="272" r:id="rId17"/>
    <p:sldId id="273" r:id="rId18"/>
    <p:sldId id="303" r:id="rId19"/>
    <p:sldId id="302" r:id="rId20"/>
    <p:sldId id="274" r:id="rId21"/>
    <p:sldId id="304" r:id="rId22"/>
    <p:sldId id="275" r:id="rId23"/>
    <p:sldId id="277" r:id="rId24"/>
    <p:sldId id="305" r:id="rId25"/>
    <p:sldId id="306" r:id="rId26"/>
    <p:sldId id="278" r:id="rId27"/>
    <p:sldId id="279" r:id="rId28"/>
    <p:sldId id="276" r:id="rId29"/>
    <p:sldId id="280" r:id="rId30"/>
    <p:sldId id="281" r:id="rId31"/>
    <p:sldId id="282" r:id="rId32"/>
    <p:sldId id="283" r:id="rId33"/>
    <p:sldId id="284" r:id="rId34"/>
    <p:sldId id="285" r:id="rId35"/>
    <p:sldId id="286" r:id="rId36"/>
    <p:sldId id="288" r:id="rId37"/>
    <p:sldId id="290" r:id="rId38"/>
    <p:sldId id="291" r:id="rId39"/>
    <p:sldId id="292" r:id="rId40"/>
    <p:sldId id="298" r:id="rId41"/>
    <p:sldId id="299" r:id="rId42"/>
    <p:sldId id="300" r:id="rId43"/>
    <p:sldId id="301"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Lst>
  <p:sldSz cx="12192000" cy="6858000"/>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86" d="100"/>
          <a:sy n="86" d="100"/>
        </p:scale>
        <p:origin x="-102"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56414" cy="467071"/>
          </a:xfrm>
          <a:prstGeom prst="rect">
            <a:avLst/>
          </a:prstGeom>
        </p:spPr>
        <p:txBody>
          <a:bodyPr vert="horz" lIns="93491" tIns="46746" rIns="93491" bIns="46746" rtlCol="0"/>
          <a:lstStyle>
            <a:lvl1pPr algn="l">
              <a:defRPr sz="1300"/>
            </a:lvl1pPr>
          </a:lstStyle>
          <a:p>
            <a:endParaRPr lang="en-US"/>
          </a:p>
        </p:txBody>
      </p:sp>
      <p:sp>
        <p:nvSpPr>
          <p:cNvPr id="3" name="Date Placeholder 2"/>
          <p:cNvSpPr>
            <a:spLocks noGrp="1"/>
          </p:cNvSpPr>
          <p:nvPr>
            <p:ph type="dt" idx="1"/>
          </p:nvPr>
        </p:nvSpPr>
        <p:spPr>
          <a:xfrm>
            <a:off x="3995217" y="1"/>
            <a:ext cx="3056414" cy="467071"/>
          </a:xfrm>
          <a:prstGeom prst="rect">
            <a:avLst/>
          </a:prstGeom>
        </p:spPr>
        <p:txBody>
          <a:bodyPr vert="horz" lIns="93491" tIns="46746" rIns="93491" bIns="46746" rtlCol="0"/>
          <a:lstStyle>
            <a:lvl1pPr algn="r">
              <a:defRPr sz="1300"/>
            </a:lvl1pPr>
          </a:lstStyle>
          <a:p>
            <a:fld id="{5B2B8F5F-A874-449D-9AF7-F564555A8B04}" type="datetimeFigureOut">
              <a:rPr lang="en-US" smtClean="0"/>
              <a:t>3/9/2020</a:t>
            </a:fld>
            <a:endParaRPr lang="en-US"/>
          </a:p>
        </p:txBody>
      </p:sp>
      <p:sp>
        <p:nvSpPr>
          <p:cNvPr id="4" name="Slide Image Placeholder 3"/>
          <p:cNvSpPr>
            <a:spLocks noGrp="1" noRot="1" noChangeAspect="1"/>
          </p:cNvSpPr>
          <p:nvPr>
            <p:ph type="sldImg" idx="2"/>
          </p:nvPr>
        </p:nvSpPr>
        <p:spPr>
          <a:xfrm>
            <a:off x="735013" y="1163638"/>
            <a:ext cx="5583237" cy="3141662"/>
          </a:xfrm>
          <a:prstGeom prst="rect">
            <a:avLst/>
          </a:prstGeom>
          <a:noFill/>
          <a:ln w="12700">
            <a:solidFill>
              <a:prstClr val="black"/>
            </a:solidFill>
          </a:ln>
        </p:spPr>
        <p:txBody>
          <a:bodyPr vert="horz" lIns="93491" tIns="46746" rIns="93491" bIns="46746" rtlCol="0" anchor="ctr"/>
          <a:lstStyle/>
          <a:p>
            <a:endParaRPr lang="en-US"/>
          </a:p>
        </p:txBody>
      </p:sp>
      <p:sp>
        <p:nvSpPr>
          <p:cNvPr id="5" name="Notes Placeholder 4"/>
          <p:cNvSpPr>
            <a:spLocks noGrp="1"/>
          </p:cNvSpPr>
          <p:nvPr>
            <p:ph type="body" sz="quarter" idx="3"/>
          </p:nvPr>
        </p:nvSpPr>
        <p:spPr>
          <a:xfrm>
            <a:off x="705327" y="4480004"/>
            <a:ext cx="5642610" cy="3665459"/>
          </a:xfrm>
          <a:prstGeom prst="rect">
            <a:avLst/>
          </a:prstGeom>
        </p:spPr>
        <p:txBody>
          <a:bodyPr vert="horz" lIns="93491" tIns="46746" rIns="93491" bIns="467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56414" cy="467070"/>
          </a:xfrm>
          <a:prstGeom prst="rect">
            <a:avLst/>
          </a:prstGeom>
        </p:spPr>
        <p:txBody>
          <a:bodyPr vert="horz" lIns="93491" tIns="46746" rIns="93491" bIns="46746" rtlCol="0" anchor="b"/>
          <a:lstStyle>
            <a:lvl1pPr algn="l">
              <a:defRPr sz="1300"/>
            </a:lvl1pPr>
          </a:lstStyle>
          <a:p>
            <a:endParaRPr lang="en-US"/>
          </a:p>
        </p:txBody>
      </p:sp>
      <p:sp>
        <p:nvSpPr>
          <p:cNvPr id="7" name="Slide Number Placeholder 6"/>
          <p:cNvSpPr>
            <a:spLocks noGrp="1"/>
          </p:cNvSpPr>
          <p:nvPr>
            <p:ph type="sldNum" sz="quarter" idx="5"/>
          </p:nvPr>
        </p:nvSpPr>
        <p:spPr>
          <a:xfrm>
            <a:off x="3995217" y="8842030"/>
            <a:ext cx="3056414" cy="467070"/>
          </a:xfrm>
          <a:prstGeom prst="rect">
            <a:avLst/>
          </a:prstGeom>
        </p:spPr>
        <p:txBody>
          <a:bodyPr vert="horz" lIns="93491" tIns="46746" rIns="93491" bIns="46746" rtlCol="0" anchor="b"/>
          <a:lstStyle>
            <a:lvl1pPr algn="r">
              <a:defRPr sz="1300"/>
            </a:lvl1pPr>
          </a:lstStyle>
          <a:p>
            <a:fld id="{C0CD7171-8DE4-4BA4-9B27-5B65E69348D0}" type="slidenum">
              <a:rPr lang="en-US" smtClean="0"/>
              <a:t>‹#›</a:t>
            </a:fld>
            <a:endParaRPr lang="en-US"/>
          </a:p>
        </p:txBody>
      </p:sp>
    </p:spTree>
    <p:extLst>
      <p:ext uri="{BB962C8B-B14F-4D97-AF65-F5344CB8AC3E}">
        <p14:creationId xmlns:p14="http://schemas.microsoft.com/office/powerpoint/2010/main" val="2848099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panose="020B0604020202020204" pitchFamily="34" charset="0"/>
              </a:defRPr>
            </a:lvl1pPr>
            <a:lvl2pPr marL="759612" indent="-292158">
              <a:defRPr sz="2400" b="1">
                <a:solidFill>
                  <a:schemeClr val="tx1"/>
                </a:solidFill>
                <a:latin typeface="Arial" panose="020B0604020202020204" pitchFamily="34" charset="0"/>
              </a:defRPr>
            </a:lvl2pPr>
            <a:lvl3pPr marL="1168634" indent="-233727">
              <a:defRPr sz="2400" b="1">
                <a:solidFill>
                  <a:schemeClr val="tx1"/>
                </a:solidFill>
                <a:latin typeface="Arial" panose="020B0604020202020204" pitchFamily="34" charset="0"/>
              </a:defRPr>
            </a:lvl3pPr>
            <a:lvl4pPr marL="1636087" indent="-233727">
              <a:defRPr sz="2400" b="1">
                <a:solidFill>
                  <a:schemeClr val="tx1"/>
                </a:solidFill>
                <a:latin typeface="Arial" panose="020B0604020202020204" pitchFamily="34" charset="0"/>
              </a:defRPr>
            </a:lvl4pPr>
            <a:lvl5pPr marL="2103542" indent="-233727">
              <a:defRPr sz="2400" b="1">
                <a:solidFill>
                  <a:schemeClr val="tx1"/>
                </a:solidFill>
                <a:latin typeface="Arial" panose="020B0604020202020204" pitchFamily="34" charset="0"/>
              </a:defRPr>
            </a:lvl5pPr>
            <a:lvl6pPr marL="2570996" indent="-233727" eaLnBrk="0" fontAlgn="base" hangingPunct="0">
              <a:spcBef>
                <a:spcPct val="0"/>
              </a:spcBef>
              <a:spcAft>
                <a:spcPct val="0"/>
              </a:spcAft>
              <a:defRPr sz="2400" b="1">
                <a:solidFill>
                  <a:schemeClr val="tx1"/>
                </a:solidFill>
                <a:latin typeface="Arial" panose="020B0604020202020204" pitchFamily="34" charset="0"/>
              </a:defRPr>
            </a:lvl6pPr>
            <a:lvl7pPr marL="3038449" indent="-233727" eaLnBrk="0" fontAlgn="base" hangingPunct="0">
              <a:spcBef>
                <a:spcPct val="0"/>
              </a:spcBef>
              <a:spcAft>
                <a:spcPct val="0"/>
              </a:spcAft>
              <a:defRPr sz="2400" b="1">
                <a:solidFill>
                  <a:schemeClr val="tx1"/>
                </a:solidFill>
                <a:latin typeface="Arial" panose="020B0604020202020204" pitchFamily="34" charset="0"/>
              </a:defRPr>
            </a:lvl7pPr>
            <a:lvl8pPr marL="3505903" indent="-233727" eaLnBrk="0" fontAlgn="base" hangingPunct="0">
              <a:spcBef>
                <a:spcPct val="0"/>
              </a:spcBef>
              <a:spcAft>
                <a:spcPct val="0"/>
              </a:spcAft>
              <a:defRPr sz="2400" b="1">
                <a:solidFill>
                  <a:schemeClr val="tx1"/>
                </a:solidFill>
                <a:latin typeface="Arial" panose="020B0604020202020204" pitchFamily="34" charset="0"/>
              </a:defRPr>
            </a:lvl8pPr>
            <a:lvl9pPr marL="3973356" indent="-233727" eaLnBrk="0" fontAlgn="base" hangingPunct="0">
              <a:spcBef>
                <a:spcPct val="0"/>
              </a:spcBef>
              <a:spcAft>
                <a:spcPct val="0"/>
              </a:spcAft>
              <a:defRPr sz="2400" b="1">
                <a:solidFill>
                  <a:schemeClr val="tx1"/>
                </a:solidFill>
                <a:latin typeface="Arial" panose="020B0604020202020204" pitchFamily="34" charset="0"/>
              </a:defRPr>
            </a:lvl9pPr>
          </a:lstStyle>
          <a:p>
            <a:fld id="{518C045D-BEAF-4E45-A4E3-0F79FA580806}" type="slidenum">
              <a:rPr lang="en-GB" sz="1300"/>
              <a:pPr/>
              <a:t>18</a:t>
            </a:fld>
            <a:endParaRPr lang="en-GB" sz="130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223450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1730598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130000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81852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1380503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0542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2281993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3144508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365987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683502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B79D0C-1843-46F6-93BA-99E7B1992798}" type="datetimeFigureOut">
              <a:rPr lang="en-US" smtClean="0"/>
              <a:t>3/9/2020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2434342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B79D0C-1843-46F6-93BA-99E7B1992798}" type="datetimeFigureOut">
              <a:rPr lang="en-US" smtClean="0"/>
              <a:t>3/9/2020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3928695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B79D0C-1843-46F6-93BA-99E7B1992798}" type="datetimeFigureOut">
              <a:rPr lang="en-US" smtClean="0"/>
              <a:t>3/9/2020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2561150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B79D0C-1843-46F6-93BA-99E7B1992798}" type="datetimeFigureOut">
              <a:rPr lang="en-US" smtClean="0"/>
              <a:t>3/9/2020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2442687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B79D0C-1843-46F6-93BA-99E7B1992798}" type="datetimeFigureOut">
              <a:rPr lang="en-US" smtClean="0"/>
              <a:t>3/9/2020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3579332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B79D0C-1843-46F6-93BA-99E7B1992798}" type="datetimeFigureOut">
              <a:rPr lang="en-US" smtClean="0"/>
              <a:t>3/9/2020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2979616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B79D0C-1843-46F6-93BA-99E7B1992798}" type="datetimeFigureOut">
              <a:rPr lang="en-US" smtClean="0"/>
              <a:t>3/9/2020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D4CFBE-5305-4F73-A0DF-296A77CC5046}" type="slidenum">
              <a:rPr lang="en-US" smtClean="0"/>
              <a:t>‹#›</a:t>
            </a:fld>
            <a:endParaRPr lang="en-US"/>
          </a:p>
        </p:txBody>
      </p:sp>
    </p:spTree>
    <p:extLst>
      <p:ext uri="{BB962C8B-B14F-4D97-AF65-F5344CB8AC3E}">
        <p14:creationId xmlns:p14="http://schemas.microsoft.com/office/powerpoint/2010/main" val="3953853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CB79D0C-1843-46F6-93BA-99E7B1992798}" type="datetimeFigureOut">
              <a:rPr lang="en-US" smtClean="0"/>
              <a:t>3/9/2020</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ED4CFBE-5305-4F73-A0DF-296A77CC5046}" type="slidenum">
              <a:rPr lang="en-US" smtClean="0"/>
              <a:t>‹#›</a:t>
            </a:fld>
            <a:endParaRPr lang="en-US"/>
          </a:p>
        </p:txBody>
      </p:sp>
    </p:spTree>
    <p:extLst>
      <p:ext uri="{BB962C8B-B14F-4D97-AF65-F5344CB8AC3E}">
        <p14:creationId xmlns:p14="http://schemas.microsoft.com/office/powerpoint/2010/main" val="27524267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172696" y="490818"/>
            <a:ext cx="8161337" cy="1349375"/>
          </a:xfrm>
        </p:spPr>
        <p:txBody>
          <a:bodyPr>
            <a:normAutofit/>
          </a:bodyPr>
          <a:lstStyle/>
          <a:p>
            <a:pPr algn="ctr"/>
            <a:r>
              <a:rPr lang="en-US" sz="2800" b="1" dirty="0" smtClean="0">
                <a:solidFill>
                  <a:srgbClr val="C00000"/>
                </a:solidFill>
              </a:rPr>
              <a:t>INTRODUCTION TO AGRICULTURAL CHEMISTRY 3(2-1)</a:t>
            </a:r>
            <a:endParaRPr lang="en-US" sz="2800" b="1" dirty="0">
              <a:solidFill>
                <a:srgbClr val="C00000"/>
              </a:solidFill>
            </a:endParaRPr>
          </a:p>
        </p:txBody>
      </p:sp>
      <p:sp>
        <p:nvSpPr>
          <p:cNvPr id="146435" name="Rectangle 3"/>
          <p:cNvSpPr>
            <a:spLocks noGrp="1" noChangeArrowheads="1"/>
          </p:cNvSpPr>
          <p:nvPr>
            <p:ph idx="1"/>
          </p:nvPr>
        </p:nvSpPr>
        <p:spPr>
          <a:xfrm>
            <a:off x="2001839" y="3252789"/>
            <a:ext cx="8256587" cy="2738437"/>
          </a:xfrm>
        </p:spPr>
        <p:txBody>
          <a:bodyPr>
            <a:normAutofit/>
          </a:bodyPr>
          <a:lstStyle/>
          <a:p>
            <a:pPr marL="0" indent="0" algn="just">
              <a:buNone/>
              <a:defRPr/>
            </a:pPr>
            <a:r>
              <a:rPr lang="en-US" dirty="0"/>
              <a:t>To introduce the </a:t>
            </a:r>
            <a:r>
              <a:rPr lang="en-US" dirty="0" smtClean="0"/>
              <a:t>students at </a:t>
            </a:r>
            <a:r>
              <a:rPr lang="en-US" dirty="0"/>
              <a:t>under-graduate </a:t>
            </a:r>
            <a:r>
              <a:rPr lang="en-US" dirty="0" smtClean="0"/>
              <a:t>level with the introduction of </a:t>
            </a:r>
            <a:r>
              <a:rPr lang="en-US" dirty="0"/>
              <a:t>agricultural chemistry with special reference to </a:t>
            </a:r>
            <a:r>
              <a:rPr lang="en-US" dirty="0" smtClean="0"/>
              <a:t>its </a:t>
            </a:r>
            <a:r>
              <a:rPr lang="en-US" dirty="0"/>
              <a:t>history, contribution and </a:t>
            </a:r>
            <a:r>
              <a:rPr lang="en-US" dirty="0" smtClean="0"/>
              <a:t>scope. </a:t>
            </a:r>
          </a:p>
          <a:p>
            <a:pPr marL="0" indent="0" algn="just">
              <a:buNone/>
              <a:defRPr/>
            </a:pPr>
            <a:r>
              <a:rPr lang="en-US" dirty="0" smtClean="0"/>
              <a:t>Moreover, the chemical </a:t>
            </a:r>
            <a:r>
              <a:rPr lang="en-US" dirty="0"/>
              <a:t>properties of soil, soil buffering, essential plant nutrients and their importance, enzymes and proteins, water; types and importance </a:t>
            </a:r>
            <a:r>
              <a:rPr lang="en-US" dirty="0" smtClean="0"/>
              <a:t>with </a:t>
            </a:r>
            <a:r>
              <a:rPr lang="en-US" dirty="0"/>
              <a:t>special reference to crop </a:t>
            </a:r>
            <a:r>
              <a:rPr lang="en-US" dirty="0" smtClean="0"/>
              <a:t>productivity will also be covered.</a:t>
            </a:r>
            <a:endParaRPr lang="en-US" dirty="0">
              <a:latin typeface="+mj-lt"/>
            </a:endParaRPr>
          </a:p>
        </p:txBody>
      </p:sp>
      <p:sp>
        <p:nvSpPr>
          <p:cNvPr id="3076" name="Rectangle 2"/>
          <p:cNvSpPr txBox="1">
            <a:spLocks noChangeArrowheads="1"/>
          </p:cNvSpPr>
          <p:nvPr/>
        </p:nvSpPr>
        <p:spPr bwMode="auto">
          <a:xfrm>
            <a:off x="2181226" y="2051050"/>
            <a:ext cx="7942263"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sz="3600">
                <a:solidFill>
                  <a:srgbClr val="FFC000"/>
                </a:solidFill>
              </a:rPr>
              <a:t>Learning Objectives</a:t>
            </a:r>
          </a:p>
        </p:txBody>
      </p:sp>
    </p:spTree>
    <p:extLst>
      <p:ext uri="{BB962C8B-B14F-4D97-AF65-F5344CB8AC3E}">
        <p14:creationId xmlns:p14="http://schemas.microsoft.com/office/powerpoint/2010/main" val="671398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86872"/>
            <a:ext cx="8596668" cy="829234"/>
          </a:xfrm>
        </p:spPr>
        <p:txBody>
          <a:bodyPr/>
          <a:lstStyle/>
          <a:p>
            <a:r>
              <a:rPr lang="en-US" b="1" dirty="0" smtClean="0"/>
              <a:t>History of Agrochemicals in Pakistan</a:t>
            </a:r>
            <a:endParaRPr lang="en-US" b="1" dirty="0"/>
          </a:p>
        </p:txBody>
      </p:sp>
      <p:sp>
        <p:nvSpPr>
          <p:cNvPr id="3" name="Content Placeholder 2"/>
          <p:cNvSpPr>
            <a:spLocks noGrp="1"/>
          </p:cNvSpPr>
          <p:nvPr>
            <p:ph idx="1"/>
          </p:nvPr>
        </p:nvSpPr>
        <p:spPr>
          <a:xfrm>
            <a:off x="555812" y="1148871"/>
            <a:ext cx="9946341" cy="5440188"/>
          </a:xfrm>
        </p:spPr>
        <p:txBody>
          <a:bodyPr>
            <a:noAutofit/>
          </a:bodyPr>
          <a:lstStyle/>
          <a:p>
            <a:pPr algn="just">
              <a:lnSpc>
                <a:spcPct val="110000"/>
              </a:lnSpc>
              <a:buFont typeface="Wingdings" panose="05000000000000000000" pitchFamily="2" charset="2"/>
              <a:buChar char="ü"/>
            </a:pPr>
            <a:r>
              <a:rPr lang="en-US" sz="2400" dirty="0" smtClean="0"/>
              <a:t>Chemical pesticides were first used in Pakistan in the 1950s to combat locust attacks.</a:t>
            </a:r>
          </a:p>
          <a:p>
            <a:pPr algn="just">
              <a:lnSpc>
                <a:spcPct val="110000"/>
              </a:lnSpc>
              <a:buFont typeface="Wingdings" panose="05000000000000000000" pitchFamily="2" charset="2"/>
              <a:buChar char="ü"/>
            </a:pPr>
            <a:r>
              <a:rPr lang="en-US" sz="2400" dirty="0" smtClean="0"/>
              <a:t>After the partition of the sub-continent, Government of Pakistan initiated rapid soil fertility survey and population of fertilizers project in 1958 in collaboration with the food and agricultural organization (FAO).</a:t>
            </a:r>
          </a:p>
          <a:p>
            <a:pPr algn="just">
              <a:lnSpc>
                <a:spcPct val="110000"/>
              </a:lnSpc>
              <a:buFont typeface="Wingdings" panose="05000000000000000000" pitchFamily="2" charset="2"/>
              <a:buChar char="ü"/>
            </a:pPr>
            <a:r>
              <a:rPr lang="en-US" sz="2400" dirty="0" err="1" smtClean="0"/>
              <a:t>Ayub</a:t>
            </a:r>
            <a:r>
              <a:rPr lang="en-US" sz="2400" dirty="0" smtClean="0"/>
              <a:t> Khan</a:t>
            </a:r>
            <a:r>
              <a:rPr lang="en-US" sz="2400" baseline="30000" dirty="0" smtClean="0"/>
              <a:t>’</a:t>
            </a:r>
            <a:r>
              <a:rPr lang="en-US" sz="2400" dirty="0" smtClean="0"/>
              <a:t>s green revolution (1958) emphasized on the fertilizer sector in the public sector.</a:t>
            </a:r>
          </a:p>
          <a:p>
            <a:pPr algn="just">
              <a:lnSpc>
                <a:spcPct val="110000"/>
              </a:lnSpc>
              <a:buFont typeface="Wingdings" panose="05000000000000000000" pitchFamily="2" charset="2"/>
              <a:buChar char="ü"/>
            </a:pPr>
            <a:r>
              <a:rPr lang="en-US" sz="2400" dirty="0" smtClean="0"/>
              <a:t>The NFC set up Pakistan</a:t>
            </a:r>
            <a:r>
              <a:rPr lang="en-US" sz="2400" baseline="30000" dirty="0" smtClean="0"/>
              <a:t>’</a:t>
            </a:r>
            <a:r>
              <a:rPr lang="en-US" sz="2400" dirty="0" smtClean="0"/>
              <a:t>s first fertilizer plant in 1958.</a:t>
            </a:r>
          </a:p>
          <a:p>
            <a:pPr algn="just">
              <a:lnSpc>
                <a:spcPct val="110000"/>
              </a:lnSpc>
              <a:buFont typeface="Wingdings" panose="05000000000000000000" pitchFamily="2" charset="2"/>
              <a:buChar char="ü"/>
            </a:pPr>
            <a:r>
              <a:rPr lang="en-US" sz="2400" dirty="0" smtClean="0"/>
              <a:t>The first private sector plant was set up by Exxon at </a:t>
            </a:r>
            <a:r>
              <a:rPr lang="en-US" sz="2400" dirty="0" err="1" smtClean="0"/>
              <a:t>Dharki</a:t>
            </a:r>
            <a:r>
              <a:rPr lang="en-US" sz="2400" dirty="0" smtClean="0"/>
              <a:t> in 1965 at a cost of $43 million. This was followed by </a:t>
            </a:r>
            <a:r>
              <a:rPr lang="en-US" sz="2400" dirty="0" err="1" smtClean="0"/>
              <a:t>Fauji</a:t>
            </a:r>
            <a:r>
              <a:rPr lang="en-US" sz="2400" dirty="0" smtClean="0"/>
              <a:t> Fertilizer in 1977 and </a:t>
            </a:r>
            <a:r>
              <a:rPr lang="en-US" sz="2400" dirty="0" err="1" smtClean="0"/>
              <a:t>Dawood</a:t>
            </a:r>
            <a:r>
              <a:rPr lang="en-US" sz="2400" dirty="0" smtClean="0"/>
              <a:t> Hercules later on.</a:t>
            </a:r>
            <a:endParaRPr lang="en-US" sz="2400" dirty="0"/>
          </a:p>
        </p:txBody>
      </p:sp>
    </p:spTree>
    <p:extLst>
      <p:ext uri="{BB962C8B-B14F-4D97-AF65-F5344CB8AC3E}">
        <p14:creationId xmlns:p14="http://schemas.microsoft.com/office/powerpoint/2010/main" val="1423499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89644"/>
            <a:ext cx="8870078" cy="1434350"/>
          </a:xfrm>
        </p:spPr>
        <p:txBody>
          <a:bodyPr/>
          <a:lstStyle/>
          <a:p>
            <a:r>
              <a:rPr lang="en-US" dirty="0" smtClean="0"/>
              <a:t>Session 2: Scope and contribution of </a:t>
            </a:r>
            <a:r>
              <a:rPr lang="en-US" dirty="0"/>
              <a:t>A</a:t>
            </a:r>
            <a:r>
              <a:rPr lang="en-US" dirty="0" smtClean="0"/>
              <a:t>gricultural Chemistry</a:t>
            </a:r>
            <a:endParaRPr lang="en-US" dirty="0"/>
          </a:p>
        </p:txBody>
      </p:sp>
      <p:sp>
        <p:nvSpPr>
          <p:cNvPr id="3" name="Content Placeholder 2"/>
          <p:cNvSpPr>
            <a:spLocks noGrp="1"/>
          </p:cNvSpPr>
          <p:nvPr>
            <p:ph idx="1"/>
          </p:nvPr>
        </p:nvSpPr>
        <p:spPr>
          <a:xfrm>
            <a:off x="677334" y="1246193"/>
            <a:ext cx="9690348" cy="5531124"/>
          </a:xfrm>
        </p:spPr>
        <p:txBody>
          <a:bodyPr>
            <a:noAutofit/>
          </a:bodyPr>
          <a:lstStyle/>
          <a:p>
            <a:pPr>
              <a:lnSpc>
                <a:spcPct val="100000"/>
              </a:lnSpc>
            </a:pPr>
            <a:r>
              <a:rPr lang="en-US" sz="2800" dirty="0" smtClean="0"/>
              <a:t>To evaluate the nutrient supplying capacity of soil for better production of quality food grains, cereals, poultry and cattle feed.</a:t>
            </a:r>
          </a:p>
          <a:p>
            <a:pPr>
              <a:lnSpc>
                <a:spcPct val="100000"/>
              </a:lnSpc>
            </a:pPr>
            <a:r>
              <a:rPr lang="en-US" sz="2800" dirty="0" smtClean="0"/>
              <a:t>To assess the quality of raw products for better use of raw food in to food and beverages.</a:t>
            </a:r>
          </a:p>
          <a:p>
            <a:pPr>
              <a:lnSpc>
                <a:spcPct val="100000"/>
              </a:lnSpc>
            </a:pPr>
            <a:r>
              <a:rPr lang="en-US" sz="2800" dirty="0" smtClean="0"/>
              <a:t>To asses the quality of irrigation water, fertilizer and soil for effective use of available agriculture resources (soil, water and fertilizer) to grow crop plants.</a:t>
            </a:r>
          </a:p>
          <a:p>
            <a:pPr>
              <a:lnSpc>
                <a:spcPct val="100000"/>
              </a:lnSpc>
            </a:pPr>
            <a:r>
              <a:rPr lang="en-US" sz="2800" dirty="0" smtClean="0"/>
              <a:t>To monitor the environment quality and remedial measures for sustainable agriculture and environment.</a:t>
            </a:r>
          </a:p>
          <a:p>
            <a:pPr>
              <a:lnSpc>
                <a:spcPct val="100000"/>
              </a:lnSpc>
            </a:pPr>
            <a:endParaRPr lang="en-US" sz="2800" dirty="0"/>
          </a:p>
        </p:txBody>
      </p:sp>
    </p:spTree>
    <p:extLst>
      <p:ext uri="{BB962C8B-B14F-4D97-AF65-F5344CB8AC3E}">
        <p14:creationId xmlns:p14="http://schemas.microsoft.com/office/powerpoint/2010/main" val="94397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4108" y="512882"/>
            <a:ext cx="9637059" cy="5659318"/>
          </a:xfrm>
        </p:spPr>
        <p:txBody>
          <a:bodyPr>
            <a:normAutofit/>
          </a:bodyPr>
          <a:lstStyle/>
          <a:p>
            <a:pPr>
              <a:lnSpc>
                <a:spcPct val="100000"/>
              </a:lnSpc>
            </a:pPr>
            <a:r>
              <a:rPr lang="en-US" sz="2800" dirty="0" smtClean="0"/>
              <a:t>To understand the causes and effects of biochemical reactions related to plant and animal growth.</a:t>
            </a:r>
          </a:p>
          <a:p>
            <a:pPr>
              <a:lnSpc>
                <a:spcPct val="100000"/>
              </a:lnSpc>
            </a:pPr>
            <a:r>
              <a:rPr lang="en-US" sz="2800" dirty="0" smtClean="0"/>
              <a:t>To develop opportunities for controlling those reactions, and develop chemical products that will provide the desired assistance for control.</a:t>
            </a:r>
          </a:p>
          <a:p>
            <a:pPr marL="0" indent="0">
              <a:lnSpc>
                <a:spcPct val="100000"/>
              </a:lnSpc>
              <a:buNone/>
            </a:pPr>
            <a:r>
              <a:rPr lang="en-US" sz="2800" dirty="0" smtClean="0"/>
              <a:t>We can say agricultural chemistry is a thread that ties together the genetic, physiology, microbiology, entomology and other sciences those contribute to agricultural protection and processing.</a:t>
            </a:r>
            <a:endParaRPr lang="en-US" sz="2800" dirty="0"/>
          </a:p>
        </p:txBody>
      </p:sp>
    </p:spTree>
    <p:extLst>
      <p:ext uri="{BB962C8B-B14F-4D97-AF65-F5344CB8AC3E}">
        <p14:creationId xmlns:p14="http://schemas.microsoft.com/office/powerpoint/2010/main" val="400106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556" y="1255312"/>
            <a:ext cx="8596668" cy="950257"/>
          </a:xfrm>
        </p:spPr>
        <p:txBody>
          <a:bodyPr/>
          <a:lstStyle/>
          <a:p>
            <a:r>
              <a:rPr lang="en-US" b="1" dirty="0" smtClean="0"/>
              <a:t>Soil colloids and clays:</a:t>
            </a:r>
            <a:endParaRPr lang="en-US" b="1" dirty="0"/>
          </a:p>
        </p:txBody>
      </p:sp>
      <p:sp>
        <p:nvSpPr>
          <p:cNvPr id="3" name="Content Placeholder 2"/>
          <p:cNvSpPr>
            <a:spLocks noGrp="1"/>
          </p:cNvSpPr>
          <p:nvPr>
            <p:ph idx="1"/>
          </p:nvPr>
        </p:nvSpPr>
        <p:spPr>
          <a:xfrm>
            <a:off x="569757" y="2044204"/>
            <a:ext cx="9341224" cy="4231088"/>
          </a:xfrm>
        </p:spPr>
        <p:txBody>
          <a:bodyPr>
            <a:normAutofit/>
          </a:bodyPr>
          <a:lstStyle/>
          <a:p>
            <a:pPr marL="0" indent="0">
              <a:lnSpc>
                <a:spcPct val="100000"/>
              </a:lnSpc>
              <a:buNone/>
            </a:pPr>
            <a:r>
              <a:rPr lang="en-US" sz="2800" b="1" dirty="0" smtClean="0"/>
              <a:t>Soil Colloid (soil colloidal particles)</a:t>
            </a:r>
          </a:p>
          <a:p>
            <a:pPr marL="0" indent="0">
              <a:lnSpc>
                <a:spcPct val="100000"/>
              </a:lnSpc>
              <a:buNone/>
            </a:pPr>
            <a:r>
              <a:rPr lang="en-US" sz="2800" dirty="0"/>
              <a:t> </a:t>
            </a:r>
            <a:r>
              <a:rPr lang="en-US" sz="2800" dirty="0" smtClean="0"/>
              <a:t>A soil colloid may be organic or inorganic in nature which has following characteristics:</a:t>
            </a:r>
          </a:p>
          <a:p>
            <a:pPr marL="571500" indent="-571500">
              <a:lnSpc>
                <a:spcPct val="100000"/>
              </a:lnSpc>
              <a:buFont typeface="+mj-lt"/>
              <a:buAutoNum type="romanUcPeriod"/>
            </a:pPr>
            <a:r>
              <a:rPr lang="en-US" sz="2800" dirty="0"/>
              <a:t>V</a:t>
            </a:r>
            <a:r>
              <a:rPr lang="en-US" sz="2800" dirty="0" smtClean="0"/>
              <a:t>ery small particle size (≤ 1 µm)</a:t>
            </a:r>
          </a:p>
          <a:p>
            <a:pPr marL="571500" indent="-571500">
              <a:lnSpc>
                <a:spcPct val="100000"/>
              </a:lnSpc>
              <a:buFont typeface="+mj-lt"/>
              <a:buAutoNum type="romanUcPeriod"/>
            </a:pPr>
            <a:r>
              <a:rPr lang="en-US" sz="2800" dirty="0" smtClean="0"/>
              <a:t>Large surface area per unit mass</a:t>
            </a:r>
          </a:p>
          <a:p>
            <a:pPr marL="571500" indent="-571500">
              <a:lnSpc>
                <a:spcPct val="100000"/>
              </a:lnSpc>
              <a:buFont typeface="+mj-lt"/>
              <a:buAutoNum type="romanUcPeriod"/>
            </a:pPr>
            <a:r>
              <a:rPr lang="en-US" sz="2800" dirty="0" smtClean="0"/>
              <a:t>Too small to be seen with ordinary light microscope</a:t>
            </a:r>
          </a:p>
          <a:p>
            <a:pPr marL="571500" indent="-571500">
              <a:lnSpc>
                <a:spcPct val="100000"/>
              </a:lnSpc>
              <a:buFont typeface="+mj-lt"/>
              <a:buAutoNum type="romanUcPeriod"/>
            </a:pPr>
            <a:r>
              <a:rPr lang="en-US" sz="2800" dirty="0" smtClean="0"/>
              <a:t>And has positive or negative charge on its surface</a:t>
            </a:r>
            <a:endParaRPr lang="en-US" sz="2800" dirty="0"/>
          </a:p>
        </p:txBody>
      </p:sp>
      <p:sp>
        <p:nvSpPr>
          <p:cNvPr id="4" name="Title 1"/>
          <p:cNvSpPr txBox="1">
            <a:spLocks/>
          </p:cNvSpPr>
          <p:nvPr/>
        </p:nvSpPr>
        <p:spPr>
          <a:xfrm>
            <a:off x="569757" y="146489"/>
            <a:ext cx="8547348" cy="1108823"/>
          </a:xfrm>
          <a:prstGeom prst="rect">
            <a:avLst/>
          </a:prstGeom>
        </p:spPr>
        <p:txBody>
          <a:bodyPr vert="horz" lIns="91440" tIns="45720" rIns="91440" bIns="45720" rtlCol="0" anchor="t">
            <a:normAutofit fontScale="975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Session 3: Chemical properties of soil and sources of negative charge</a:t>
            </a:r>
            <a:endParaRPr lang="en-US" dirty="0"/>
          </a:p>
        </p:txBody>
      </p:sp>
    </p:spTree>
    <p:extLst>
      <p:ext uri="{BB962C8B-B14F-4D97-AF65-F5344CB8AC3E}">
        <p14:creationId xmlns:p14="http://schemas.microsoft.com/office/powerpoint/2010/main" val="26394408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27212"/>
            <a:ext cx="8596668" cy="869576"/>
          </a:xfrm>
        </p:spPr>
        <p:txBody>
          <a:bodyPr/>
          <a:lstStyle/>
          <a:p>
            <a:r>
              <a:rPr lang="en-US" b="1" dirty="0" smtClean="0"/>
              <a:t>Types of soil colloids</a:t>
            </a:r>
            <a:endParaRPr lang="en-US" b="1" dirty="0"/>
          </a:p>
        </p:txBody>
      </p:sp>
      <p:sp>
        <p:nvSpPr>
          <p:cNvPr id="3" name="Content Placeholder 2"/>
          <p:cNvSpPr>
            <a:spLocks noGrp="1"/>
          </p:cNvSpPr>
          <p:nvPr>
            <p:ph idx="1"/>
          </p:nvPr>
        </p:nvSpPr>
        <p:spPr>
          <a:xfrm>
            <a:off x="677334" y="1501683"/>
            <a:ext cx="8596668" cy="2895505"/>
          </a:xfrm>
        </p:spPr>
        <p:txBody>
          <a:bodyPr>
            <a:normAutofit/>
          </a:bodyPr>
          <a:lstStyle/>
          <a:p>
            <a:pPr marL="0" indent="0">
              <a:lnSpc>
                <a:spcPct val="100000"/>
              </a:lnSpc>
              <a:buNone/>
            </a:pPr>
            <a:r>
              <a:rPr lang="en-US" sz="2800" dirty="0" smtClean="0"/>
              <a:t>	There are two types of soil colloids</a:t>
            </a:r>
          </a:p>
          <a:p>
            <a:pPr marL="514350" indent="-514350">
              <a:lnSpc>
                <a:spcPct val="100000"/>
              </a:lnSpc>
              <a:buFont typeface="+mj-lt"/>
              <a:buAutoNum type="arabicPeriod"/>
            </a:pPr>
            <a:r>
              <a:rPr lang="en-US" sz="2800" dirty="0" smtClean="0"/>
              <a:t>Inorganic colloids (clay)</a:t>
            </a:r>
          </a:p>
          <a:p>
            <a:pPr marL="514350" indent="-514350">
              <a:lnSpc>
                <a:spcPct val="100000"/>
              </a:lnSpc>
              <a:buFont typeface="+mj-lt"/>
              <a:buAutoNum type="arabicPeriod"/>
            </a:pPr>
            <a:r>
              <a:rPr lang="en-US" sz="2800" dirty="0" smtClean="0"/>
              <a:t>Organic colloids (humus)</a:t>
            </a:r>
            <a:endParaRPr lang="en-US" sz="2800" dirty="0"/>
          </a:p>
        </p:txBody>
      </p:sp>
    </p:spTree>
    <p:extLst>
      <p:ext uri="{BB962C8B-B14F-4D97-AF65-F5344CB8AC3E}">
        <p14:creationId xmlns:p14="http://schemas.microsoft.com/office/powerpoint/2010/main" val="11348443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21342"/>
            <a:ext cx="8596668" cy="883024"/>
          </a:xfrm>
        </p:spPr>
        <p:txBody>
          <a:bodyPr/>
          <a:lstStyle/>
          <a:p>
            <a:r>
              <a:rPr lang="en-US" b="1" dirty="0"/>
              <a:t>I</a:t>
            </a:r>
            <a:r>
              <a:rPr lang="en-US" b="1" dirty="0" smtClean="0"/>
              <a:t>norganic/mineral colloids</a:t>
            </a:r>
            <a:endParaRPr lang="en-US" b="1" dirty="0"/>
          </a:p>
        </p:txBody>
      </p:sp>
      <p:sp>
        <p:nvSpPr>
          <p:cNvPr id="3" name="Content Placeholder 2"/>
          <p:cNvSpPr>
            <a:spLocks noGrp="1"/>
          </p:cNvSpPr>
          <p:nvPr>
            <p:ph idx="1"/>
          </p:nvPr>
        </p:nvSpPr>
        <p:spPr>
          <a:xfrm>
            <a:off x="583204" y="1582366"/>
            <a:ext cx="9192807" cy="3890587"/>
          </a:xfrm>
        </p:spPr>
        <p:txBody>
          <a:bodyPr>
            <a:normAutofit/>
          </a:bodyPr>
          <a:lstStyle/>
          <a:p>
            <a:pPr marL="0" indent="0">
              <a:lnSpc>
                <a:spcPct val="100000"/>
              </a:lnSpc>
              <a:buNone/>
            </a:pPr>
            <a:r>
              <a:rPr lang="en-US" sz="2400" dirty="0" smtClean="0"/>
              <a:t>Inorganic colloids can be further classified into following classes</a:t>
            </a:r>
          </a:p>
          <a:p>
            <a:pPr marL="514350" indent="-514350">
              <a:lnSpc>
                <a:spcPct val="100000"/>
              </a:lnSpc>
              <a:buFont typeface="+mj-lt"/>
              <a:buAutoNum type="alphaLcParenR"/>
            </a:pPr>
            <a:r>
              <a:rPr lang="en-US" sz="2400" dirty="0" smtClean="0"/>
              <a:t>Layer silicate clays (phyllosilicates)</a:t>
            </a:r>
          </a:p>
          <a:p>
            <a:pPr marL="514350" indent="-514350">
              <a:lnSpc>
                <a:spcPct val="100000"/>
              </a:lnSpc>
              <a:buFont typeface="+mj-lt"/>
              <a:buAutoNum type="alphaLcParenR"/>
            </a:pPr>
            <a:r>
              <a:rPr lang="en-US" sz="2400" dirty="0" smtClean="0"/>
              <a:t>Iron and aluminum oxides and hydroxide clays</a:t>
            </a:r>
          </a:p>
          <a:p>
            <a:pPr marL="514350" indent="-514350">
              <a:lnSpc>
                <a:spcPct val="100000"/>
              </a:lnSpc>
              <a:buFont typeface="+mj-lt"/>
              <a:buAutoNum type="alphaLcParenR"/>
            </a:pPr>
            <a:r>
              <a:rPr lang="en-US" sz="2400" dirty="0" smtClean="0"/>
              <a:t>Allophanes and associated amorphous clays</a:t>
            </a:r>
          </a:p>
          <a:p>
            <a:pPr marL="0" indent="0">
              <a:lnSpc>
                <a:spcPct val="100000"/>
              </a:lnSpc>
              <a:buNone/>
            </a:pPr>
            <a:r>
              <a:rPr lang="en-US" sz="2400" dirty="0"/>
              <a:t> O</a:t>
            </a:r>
            <a:r>
              <a:rPr lang="en-US" sz="2400" dirty="0" smtClean="0"/>
              <a:t>nly the layer silicate will be included in this course</a:t>
            </a:r>
            <a:endParaRPr lang="en-US" sz="2400" dirty="0"/>
          </a:p>
        </p:txBody>
      </p:sp>
    </p:spTree>
    <p:extLst>
      <p:ext uri="{BB962C8B-B14F-4D97-AF65-F5344CB8AC3E}">
        <p14:creationId xmlns:p14="http://schemas.microsoft.com/office/powerpoint/2010/main" val="270836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273425"/>
            <a:ext cx="9085231" cy="1394012"/>
          </a:xfrm>
        </p:spPr>
        <p:txBody>
          <a:bodyPr/>
          <a:lstStyle/>
          <a:p>
            <a:r>
              <a:rPr lang="en-US" dirty="0" smtClean="0"/>
              <a:t>Layer silicate clays (Phyllosilicates; Greek phyllon, leaf)</a:t>
            </a:r>
            <a:endParaRPr lang="en-US" dirty="0"/>
          </a:p>
        </p:txBody>
      </p:sp>
      <p:sp>
        <p:nvSpPr>
          <p:cNvPr id="3" name="Content Placeholder 2"/>
          <p:cNvSpPr>
            <a:spLocks noGrp="1"/>
          </p:cNvSpPr>
          <p:nvPr>
            <p:ph idx="1"/>
          </p:nvPr>
        </p:nvSpPr>
        <p:spPr>
          <a:xfrm>
            <a:off x="677334" y="1488239"/>
            <a:ext cx="8596668" cy="4979796"/>
          </a:xfrm>
        </p:spPr>
        <p:txBody>
          <a:bodyPr>
            <a:noAutofit/>
          </a:bodyPr>
          <a:lstStyle/>
          <a:p>
            <a:pPr>
              <a:lnSpc>
                <a:spcPct val="100000"/>
              </a:lnSpc>
            </a:pPr>
            <a:r>
              <a:rPr lang="en-US" sz="2800" dirty="0" smtClean="0"/>
              <a:t>These have crystalline, layer like structure with an orderly internal arrangement. </a:t>
            </a:r>
          </a:p>
          <a:p>
            <a:pPr>
              <a:lnSpc>
                <a:spcPct val="100000"/>
              </a:lnSpc>
            </a:pPr>
            <a:r>
              <a:rPr lang="en-US" sz="2800" dirty="0" smtClean="0"/>
              <a:t>Each particle is made up of series of layers much like the page of book. </a:t>
            </a:r>
          </a:p>
          <a:p>
            <a:pPr>
              <a:lnSpc>
                <a:spcPct val="100000"/>
              </a:lnSpc>
            </a:pPr>
            <a:r>
              <a:rPr lang="en-US" sz="2800" dirty="0" smtClean="0"/>
              <a:t>The layer are made up of sheets of silicon, aluminum, magnesium and/or iron atoms surrounded by oxygen and hydroxyl groups. </a:t>
            </a:r>
          </a:p>
          <a:p>
            <a:pPr>
              <a:lnSpc>
                <a:spcPct val="100000"/>
              </a:lnSpc>
            </a:pPr>
            <a:r>
              <a:rPr lang="en-US" sz="2800" dirty="0" smtClean="0"/>
              <a:t>There are two types of sheets in layer silicates.</a:t>
            </a:r>
          </a:p>
          <a:p>
            <a:pPr marL="514350" indent="-514350">
              <a:lnSpc>
                <a:spcPct val="100000"/>
              </a:lnSpc>
              <a:buFont typeface="+mj-lt"/>
              <a:buAutoNum type="arabicPeriod"/>
            </a:pPr>
            <a:r>
              <a:rPr lang="en-US" sz="2800" dirty="0" smtClean="0"/>
              <a:t>Tetrahedral sheets</a:t>
            </a:r>
          </a:p>
          <a:p>
            <a:pPr marL="514350" indent="-514350">
              <a:lnSpc>
                <a:spcPct val="100000"/>
              </a:lnSpc>
              <a:buFont typeface="+mj-lt"/>
              <a:buAutoNum type="arabicPeriod"/>
            </a:pPr>
            <a:r>
              <a:rPr lang="en-US" sz="2800" dirty="0" smtClean="0"/>
              <a:t>Octahedral sheets</a:t>
            </a:r>
            <a:endParaRPr lang="en-US" sz="2800" dirty="0"/>
          </a:p>
        </p:txBody>
      </p:sp>
    </p:spTree>
    <p:extLst>
      <p:ext uri="{BB962C8B-B14F-4D97-AF65-F5344CB8AC3E}">
        <p14:creationId xmlns:p14="http://schemas.microsoft.com/office/powerpoint/2010/main" val="6599045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Tetrahedral sheets</a:t>
            </a:r>
            <a:endParaRPr lang="en-US" dirty="0"/>
          </a:p>
        </p:txBody>
      </p:sp>
      <p:sp>
        <p:nvSpPr>
          <p:cNvPr id="3" name="Content Placeholder 2"/>
          <p:cNvSpPr>
            <a:spLocks noGrp="1"/>
          </p:cNvSpPr>
          <p:nvPr>
            <p:ph idx="1"/>
          </p:nvPr>
        </p:nvSpPr>
        <p:spPr>
          <a:xfrm>
            <a:off x="838200" y="1442434"/>
            <a:ext cx="9112624" cy="4447378"/>
          </a:xfrm>
        </p:spPr>
        <p:txBody>
          <a:bodyPr>
            <a:noAutofit/>
          </a:bodyPr>
          <a:lstStyle/>
          <a:p>
            <a:pPr>
              <a:lnSpc>
                <a:spcPct val="100000"/>
              </a:lnSpc>
            </a:pPr>
            <a:r>
              <a:rPr lang="en-US" sz="2400" dirty="0" smtClean="0"/>
              <a:t>Tetrahedral sheets consist of tetrahedron (basic structural unit). </a:t>
            </a:r>
          </a:p>
          <a:p>
            <a:pPr marL="0" indent="0">
              <a:buNone/>
            </a:pPr>
            <a:r>
              <a:rPr lang="en-GB" sz="2800" b="1" dirty="0">
                <a:solidFill>
                  <a:srgbClr val="C00000"/>
                </a:solidFill>
              </a:rPr>
              <a:t>Tetrahedron</a:t>
            </a:r>
            <a:r>
              <a:rPr lang="en-GB" sz="2800" b="1" dirty="0" smtClean="0">
                <a:solidFill>
                  <a:srgbClr val="C00000"/>
                </a:solidFill>
              </a:rPr>
              <a:t>:</a:t>
            </a:r>
            <a:endParaRPr lang="en-US" sz="2800" dirty="0" smtClean="0">
              <a:solidFill>
                <a:srgbClr val="C00000"/>
              </a:solidFill>
            </a:endParaRPr>
          </a:p>
          <a:p>
            <a:pPr>
              <a:lnSpc>
                <a:spcPct val="100000"/>
              </a:lnSpc>
            </a:pPr>
            <a:r>
              <a:rPr lang="en-US" sz="2400" dirty="0" smtClean="0"/>
              <a:t>Tetrahedron consists of Si</a:t>
            </a:r>
            <a:r>
              <a:rPr lang="en-US" sz="2400" baseline="30000" dirty="0" smtClean="0"/>
              <a:t>4+</a:t>
            </a:r>
            <a:r>
              <a:rPr lang="en-US" sz="2400" dirty="0" smtClean="0"/>
              <a:t> surrounded by 4 equidistant oxygen atoms forming a structure having four sides.</a:t>
            </a:r>
          </a:p>
          <a:p>
            <a:pPr>
              <a:lnSpc>
                <a:spcPct val="100000"/>
              </a:lnSpc>
            </a:pPr>
            <a:r>
              <a:rPr lang="en-US" sz="2400" dirty="0" smtClean="0"/>
              <a:t>Three </a:t>
            </a:r>
            <a:r>
              <a:rPr lang="en-US" sz="2400" dirty="0"/>
              <a:t>closely packed oxygen atoms </a:t>
            </a:r>
            <a:r>
              <a:rPr lang="en-US" sz="2400" dirty="0" smtClean="0"/>
              <a:t>are present at </a:t>
            </a:r>
            <a:r>
              <a:rPr lang="en-US" sz="2400" dirty="0"/>
              <a:t>the base  and the fourth oxygen atom on top in central depression.</a:t>
            </a:r>
          </a:p>
          <a:p>
            <a:pPr>
              <a:lnSpc>
                <a:spcPct val="100000"/>
              </a:lnSpc>
            </a:pPr>
            <a:r>
              <a:rPr lang="en-US" sz="2400" dirty="0" smtClean="0"/>
              <a:t>Many tetrahedral units are linked together horizontally to form a tetrahedral sheet (also known as silica tetrahedral sheet).</a:t>
            </a:r>
          </a:p>
        </p:txBody>
      </p:sp>
    </p:spTree>
    <p:extLst>
      <p:ext uri="{BB962C8B-B14F-4D97-AF65-F5344CB8AC3E}">
        <p14:creationId xmlns:p14="http://schemas.microsoft.com/office/powerpoint/2010/main" val="1045771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6"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1382" t="5811" r="54707" b="4932"/>
          <a:stretch/>
        </p:blipFill>
        <p:spPr bwMode="auto">
          <a:xfrm>
            <a:off x="739589" y="1366093"/>
            <a:ext cx="2305523"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8"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1835" y="1327575"/>
            <a:ext cx="2195512" cy="219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0" descr="http://clay.uga.edu/courses/8550/octahedra.gif"/>
          <p:cNvPicPr>
            <a:picLocks noChangeAspect="1" noChangeArrowheads="1"/>
          </p:cNvPicPr>
          <p:nvPr/>
        </p:nvPicPr>
        <p:blipFill>
          <a:blip r:embed="rId5">
            <a:extLst>
              <a:ext uri="{28A0092B-C50C-407E-A947-70E740481C1C}">
                <a14:useLocalDpi xmlns:a14="http://schemas.microsoft.com/office/drawing/2010/main" val="0"/>
              </a:ext>
            </a:extLst>
          </a:blip>
          <a:srcRect t="50000" r="32603"/>
          <a:stretch>
            <a:fillRect/>
          </a:stretch>
        </p:blipFill>
        <p:spPr bwMode="auto">
          <a:xfrm>
            <a:off x="5952009" y="1406809"/>
            <a:ext cx="363855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0726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Octahedral sheets</a:t>
            </a:r>
          </a:p>
        </p:txBody>
      </p:sp>
      <p:sp>
        <p:nvSpPr>
          <p:cNvPr id="3" name="Content Placeholder 2"/>
          <p:cNvSpPr>
            <a:spLocks noGrp="1"/>
          </p:cNvSpPr>
          <p:nvPr>
            <p:ph idx="1"/>
          </p:nvPr>
        </p:nvSpPr>
        <p:spPr>
          <a:xfrm>
            <a:off x="838200" y="1442434"/>
            <a:ext cx="9395012" cy="2900966"/>
          </a:xfrm>
        </p:spPr>
        <p:txBody>
          <a:bodyPr>
            <a:noAutofit/>
          </a:bodyPr>
          <a:lstStyle/>
          <a:p>
            <a:pPr marL="0" indent="0" algn="just">
              <a:lnSpc>
                <a:spcPct val="100000"/>
              </a:lnSpc>
              <a:buNone/>
            </a:pPr>
            <a:r>
              <a:rPr lang="en-US" sz="2800" dirty="0" smtClean="0"/>
              <a:t>Octahedral sheets consist of octahedron (Basic Structural Unit). Octahedron consists of Al</a:t>
            </a:r>
            <a:r>
              <a:rPr lang="en-US" sz="2800" baseline="30000" dirty="0" smtClean="0"/>
              <a:t>3+</a:t>
            </a:r>
            <a:r>
              <a:rPr lang="en-US" sz="2800" dirty="0" smtClean="0"/>
              <a:t> surrounded by six equidistant oxygen or hydroxyls forming a structure having eight sides.</a:t>
            </a:r>
            <a:endParaRPr lang="en-US" sz="2800" dirty="0"/>
          </a:p>
          <a:p>
            <a:pPr algn="just">
              <a:lnSpc>
                <a:spcPct val="100000"/>
              </a:lnSpc>
            </a:pPr>
            <a:r>
              <a:rPr lang="en-US" sz="2800" dirty="0" smtClean="0"/>
              <a:t>Many octahedral units link together horizontally to form an octahedral sheet.</a:t>
            </a:r>
          </a:p>
        </p:txBody>
      </p:sp>
      <p:pic>
        <p:nvPicPr>
          <p:cNvPr id="4" name="Picture 4"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43787" t="1917" r="1162"/>
          <a:stretch/>
        </p:blipFill>
        <p:spPr bwMode="auto">
          <a:xfrm>
            <a:off x="5970761" y="4262717"/>
            <a:ext cx="2863957" cy="242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7435" y="4111074"/>
            <a:ext cx="3542740" cy="258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869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0607" y="119707"/>
            <a:ext cx="11539471" cy="6678751"/>
          </a:xfrm>
          <a:prstGeom prst="rect">
            <a:avLst/>
          </a:prstGeom>
        </p:spPr>
        <p:txBody>
          <a:bodyPr wrap="square">
            <a:spAutoFit/>
          </a:bodyPr>
          <a:lstStyle/>
          <a:p>
            <a:pPr lvl="0">
              <a:defRPr/>
            </a:pPr>
            <a:r>
              <a:rPr lang="en-US" sz="3200" b="1" dirty="0">
                <a:solidFill>
                  <a:srgbClr val="FFC000"/>
                </a:solidFill>
              </a:rPr>
              <a:t>CONTENTS (Theory): </a:t>
            </a:r>
            <a:endParaRPr lang="en-US" sz="3200" b="1" dirty="0">
              <a:latin typeface="Arial" panose="020B0604020202020204" pitchFamily="34" charset="0"/>
              <a:cs typeface="Arial" panose="020B0604020202020204" pitchFamily="34" charset="0"/>
            </a:endParaRPr>
          </a:p>
          <a:p>
            <a:pPr marL="457200" indent="-457200" algn="just">
              <a:spcBef>
                <a:spcPts val="600"/>
              </a:spcBef>
              <a:buFont typeface="+mj-lt"/>
              <a:buAutoNum type="arabicPeriod"/>
            </a:pPr>
            <a:r>
              <a:rPr lang="en-US" sz="2000" dirty="0">
                <a:latin typeface="Arial" panose="020B0604020202020204" pitchFamily="34" charset="0"/>
                <a:cs typeface="Arial" panose="020B0604020202020204" pitchFamily="34" charset="0"/>
              </a:rPr>
              <a:t>Agricultural Chemistry; introduction and history </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Scope and contribution of Agricultural Chemistry</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Chemical properties of soil and sources of negative charge </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Soil CEC,  EC and its significance </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Soil pH, acids and bases, soil buffering capacity </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Water; structure and importance</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Soil water quality and management</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Mid term Examination</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Essential plant nutrients; classification and criteria</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Role of macronutrients in plant growth</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Role of micronutrients in plant growth</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Deficiency symptoms of macronutrients in plants</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Deficiency symptoms of micronutrients in plants</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Carbohydrates; importance and classification</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Proteins and Lipids; importance and classification</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457200" indent="-457200">
              <a:spcBef>
                <a:spcPts val="600"/>
              </a:spcBef>
              <a:buFont typeface="+mj-lt"/>
              <a:buAutoNum type="arabicPeriod"/>
            </a:pPr>
            <a:r>
              <a:rPr lang="en-US" sz="2000" dirty="0">
                <a:latin typeface="Arial" panose="020B0604020202020204" pitchFamily="34" charset="0"/>
                <a:cs typeface="Arial" panose="020B0604020202020204" pitchFamily="34" charset="0"/>
              </a:rPr>
              <a:t>Enzymes; nomenclature, classification and factors affecting activity</a:t>
            </a: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583451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0439" y="775542"/>
            <a:ext cx="8856631" cy="4347787"/>
          </a:xfrm>
        </p:spPr>
        <p:txBody>
          <a:bodyPr>
            <a:normAutofit/>
          </a:bodyPr>
          <a:lstStyle/>
          <a:p>
            <a:pPr algn="just">
              <a:lnSpc>
                <a:spcPct val="100000"/>
              </a:lnSpc>
            </a:pPr>
            <a:r>
              <a:rPr lang="en-US" sz="2800" dirty="0" smtClean="0"/>
              <a:t>The tetrahedral and octahedral sheets are the fundamental structural units of silicate clays.</a:t>
            </a:r>
          </a:p>
          <a:p>
            <a:pPr algn="just">
              <a:lnSpc>
                <a:spcPct val="100000"/>
              </a:lnSpc>
            </a:pPr>
            <a:r>
              <a:rPr lang="en-US" sz="2800" dirty="0" smtClean="0"/>
              <a:t>These sheets are bound together within the crystals by shared oxygen atoms into different layers.</a:t>
            </a:r>
          </a:p>
          <a:p>
            <a:pPr algn="just">
              <a:lnSpc>
                <a:spcPct val="100000"/>
              </a:lnSpc>
            </a:pPr>
            <a:r>
              <a:rPr lang="en-US" sz="2800" dirty="0" smtClean="0"/>
              <a:t>The specific nature and combination of sheets in these layers vary from one type of clay to another and largely control the physical and chemical properties of each clay.</a:t>
            </a:r>
          </a:p>
          <a:p>
            <a:pPr algn="just"/>
            <a:endParaRPr lang="en-US" sz="2800" dirty="0"/>
          </a:p>
        </p:txBody>
      </p:sp>
    </p:spTree>
    <p:extLst>
      <p:ext uri="{BB962C8B-B14F-4D97-AF65-F5344CB8AC3E}">
        <p14:creationId xmlns:p14="http://schemas.microsoft.com/office/powerpoint/2010/main" val="1986469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699247" y="493246"/>
            <a:ext cx="9031941" cy="6270625"/>
          </a:xfrm>
        </p:spPr>
        <p:txBody>
          <a:bodyPr>
            <a:normAutofit lnSpcReduction="10000"/>
          </a:bodyPr>
          <a:lstStyle/>
          <a:p>
            <a:pPr marL="0" indent="0" algn="just">
              <a:buNone/>
            </a:pPr>
            <a:r>
              <a:rPr lang="en-US" sz="2800" dirty="0"/>
              <a:t>Tetrahedral sheet </a:t>
            </a:r>
            <a:r>
              <a:rPr lang="en-US" sz="2800" dirty="0" smtClean="0"/>
              <a:t>consists </a:t>
            </a:r>
            <a:r>
              <a:rPr lang="en-US" sz="2800" dirty="0"/>
              <a:t>of silicon oxide tetrahedrally arranged so that three oxygen   atoms shared with nearest tetrahedron and the fourth oxygen atom remained unshared. </a:t>
            </a:r>
          </a:p>
          <a:p>
            <a:pPr marL="0" indent="0" algn="just">
              <a:buNone/>
            </a:pPr>
            <a:r>
              <a:rPr lang="en-US" sz="2800" dirty="0"/>
              <a:t>Shared oxygen is called </a:t>
            </a:r>
            <a:r>
              <a:rPr lang="en-US" sz="2800" dirty="0">
                <a:solidFill>
                  <a:srgbClr val="FF0000"/>
                </a:solidFill>
              </a:rPr>
              <a:t>basal oxygen </a:t>
            </a:r>
            <a:r>
              <a:rPr lang="en-US" sz="2800" dirty="0"/>
              <a:t>and unshared oxygen is called </a:t>
            </a:r>
            <a:r>
              <a:rPr lang="en-US" sz="2800" dirty="0">
                <a:solidFill>
                  <a:srgbClr val="FF0000"/>
                </a:solidFill>
              </a:rPr>
              <a:t>epical oxygen</a:t>
            </a:r>
            <a:r>
              <a:rPr lang="en-US" sz="2800" dirty="0"/>
              <a:t>.</a:t>
            </a:r>
          </a:p>
          <a:p>
            <a:pPr marL="0" indent="0" algn="just">
              <a:buNone/>
            </a:pPr>
            <a:r>
              <a:rPr lang="en-US" sz="2800" dirty="0"/>
              <a:t>The tetrahedral and octahedral sheets are linked together to form complete layer by replacing two hydroxyl ions (OH-) of an octahedron by two epical oxygen atom. </a:t>
            </a:r>
          </a:p>
          <a:p>
            <a:pPr marL="0" indent="0" algn="just">
              <a:buNone/>
            </a:pPr>
            <a:r>
              <a:rPr lang="en-US" sz="2800" dirty="0"/>
              <a:t>If this replacement is on one side of octahedral sheet the layer is called 1 to 1 type.  If replacement is on the both sides of octahedral sheet, the layer is called 2:1 type. </a:t>
            </a:r>
          </a:p>
        </p:txBody>
      </p:sp>
    </p:spTree>
    <p:extLst>
      <p:ext uri="{BB962C8B-B14F-4D97-AF65-F5344CB8AC3E}">
        <p14:creationId xmlns:p14="http://schemas.microsoft.com/office/powerpoint/2010/main" val="1562915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0764" y="3148884"/>
            <a:ext cx="3850785" cy="592428"/>
          </a:xfrm>
        </p:spPr>
        <p:txBody>
          <a:bodyPr>
            <a:noAutofit/>
          </a:bodyPr>
          <a:lstStyle/>
          <a:p>
            <a:r>
              <a:rPr lang="en-US" sz="2000" dirty="0" smtClean="0"/>
              <a:t>Adsorbed cations and water</a:t>
            </a:r>
            <a:r>
              <a:rPr lang="en-US" sz="2000" dirty="0"/>
              <a:t/>
            </a:r>
            <a:br>
              <a:rPr lang="en-US" sz="2000" dirty="0"/>
            </a:br>
            <a:endParaRPr lang="en-US" sz="20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04317654"/>
              </p:ext>
            </p:extLst>
          </p:nvPr>
        </p:nvGraphicFramePr>
        <p:xfrm>
          <a:off x="798488" y="1306240"/>
          <a:ext cx="4107287" cy="1112520"/>
        </p:xfrm>
        <a:graphic>
          <a:graphicData uri="http://schemas.openxmlformats.org/drawingml/2006/table">
            <a:tbl>
              <a:tblPr firstRow="1" bandRow="1">
                <a:effectLst/>
                <a:tableStyleId>{5940675A-B579-460E-94D1-54222C63F5DA}</a:tableStyleId>
              </a:tblPr>
              <a:tblGrid>
                <a:gridCol w="4107287"/>
              </a:tblGrid>
              <a:tr h="370840">
                <a:tc>
                  <a:txBody>
                    <a:bodyPr/>
                    <a:lstStyle/>
                    <a:p>
                      <a:pPr algn="ctr"/>
                      <a:r>
                        <a:rPr lang="en-US" dirty="0" smtClean="0"/>
                        <a:t>Silica sheet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en-US" dirty="0" smtClean="0"/>
                        <a:t>Alumina sheet</a:t>
                      </a:r>
                      <a:endParaRPr lang="en-US" dirty="0"/>
                    </a:p>
                  </a:txBody>
                  <a:tcPr>
                    <a:lnT w="12700" cap="flat" cmpd="sng" algn="ctr">
                      <a:solidFill>
                        <a:schemeClr val="tx1"/>
                      </a:solidFill>
                      <a:prstDash val="solid"/>
                      <a:round/>
                      <a:headEnd type="none" w="med" len="med"/>
                      <a:tailEnd type="none" w="med" len="med"/>
                    </a:lnT>
                    <a:solidFill>
                      <a:schemeClr val="bg1"/>
                    </a:solidFill>
                  </a:tcPr>
                </a:tc>
              </a:tr>
              <a:tr h="370840">
                <a:tc>
                  <a:txBody>
                    <a:bodyPr/>
                    <a:lstStyle/>
                    <a:p>
                      <a:pPr algn="ctr"/>
                      <a:r>
                        <a:rPr lang="en-US" dirty="0" smtClean="0"/>
                        <a:t>Silica</a:t>
                      </a:r>
                      <a:r>
                        <a:rPr lang="en-US" baseline="0" dirty="0" smtClean="0"/>
                        <a:t> sheet</a:t>
                      </a:r>
                      <a:endParaRPr lang="en-US" dirty="0"/>
                    </a:p>
                  </a:txBody>
                  <a:tcPr>
                    <a:solidFill>
                      <a:schemeClr val="bg1"/>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322010620"/>
              </p:ext>
            </p:extLst>
          </p:nvPr>
        </p:nvGraphicFramePr>
        <p:xfrm>
          <a:off x="811367" y="4196043"/>
          <a:ext cx="4355920" cy="1112520"/>
        </p:xfrm>
        <a:graphic>
          <a:graphicData uri="http://schemas.openxmlformats.org/drawingml/2006/table">
            <a:tbl>
              <a:tblPr firstRow="1" lastRow="1" bandRow="1">
                <a:effectLst/>
                <a:tableStyleId>{5940675A-B579-460E-94D1-54222C63F5DA}</a:tableStyleId>
              </a:tblPr>
              <a:tblGrid>
                <a:gridCol w="4355920"/>
              </a:tblGrid>
              <a:tr h="370840">
                <a:tc>
                  <a:txBody>
                    <a:bodyPr/>
                    <a:lstStyle/>
                    <a:p>
                      <a:pPr algn="ctr"/>
                      <a:r>
                        <a:rPr lang="en-US" dirty="0" smtClean="0">
                          <a:solidFill>
                            <a:schemeClr val="tx1"/>
                          </a:solidFill>
                        </a:rPr>
                        <a:t>Silica sheet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solidFill>
                            <a:schemeClr val="tx1"/>
                          </a:solidFill>
                        </a:rPr>
                        <a:t>Alumina sheet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ctr"/>
                      <a:r>
                        <a:rPr lang="en-US" dirty="0" smtClean="0">
                          <a:solidFill>
                            <a:schemeClr val="tx1"/>
                          </a:solidFill>
                        </a:rPr>
                        <a:t>Silica sheet</a:t>
                      </a:r>
                      <a:endParaRPr lang="en-US" dirty="0">
                        <a:solidFill>
                          <a:schemeClr val="tx1"/>
                        </a:solidFill>
                      </a:endParaRPr>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sp>
        <p:nvSpPr>
          <p:cNvPr id="9" name="Right Brace 8"/>
          <p:cNvSpPr/>
          <p:nvPr/>
        </p:nvSpPr>
        <p:spPr>
          <a:xfrm>
            <a:off x="5766065" y="1146221"/>
            <a:ext cx="888642" cy="154546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p:cNvSpPr/>
          <p:nvPr/>
        </p:nvSpPr>
        <p:spPr>
          <a:xfrm>
            <a:off x="7044743" y="1725770"/>
            <a:ext cx="1249251" cy="412124"/>
          </a:xfrm>
          <a:prstGeom prst="rect">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Layer</a:t>
            </a:r>
            <a:endParaRPr lang="en-US" dirty="0">
              <a:solidFill>
                <a:schemeClr val="tx1"/>
              </a:solidFill>
            </a:endParaRPr>
          </a:p>
        </p:txBody>
      </p:sp>
      <p:sp>
        <p:nvSpPr>
          <p:cNvPr id="11" name="Right Brace 10"/>
          <p:cNvSpPr/>
          <p:nvPr/>
        </p:nvSpPr>
        <p:spPr>
          <a:xfrm>
            <a:off x="5874634" y="4134118"/>
            <a:ext cx="780073" cy="1468192"/>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a:off x="7250806" y="4700789"/>
            <a:ext cx="1365160" cy="476518"/>
          </a:xfrm>
          <a:prstGeom prst="rect">
            <a:avLst/>
          </a:prstGeom>
          <a:solidFill>
            <a:schemeClr val="accent2">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Layer</a:t>
            </a:r>
            <a:endParaRPr lang="en-US" dirty="0">
              <a:solidFill>
                <a:schemeClr val="tx1"/>
              </a:solidFill>
            </a:endParaRPr>
          </a:p>
        </p:txBody>
      </p:sp>
      <p:sp>
        <p:nvSpPr>
          <p:cNvPr id="13" name="Right Brace 12"/>
          <p:cNvSpPr/>
          <p:nvPr/>
        </p:nvSpPr>
        <p:spPr>
          <a:xfrm>
            <a:off x="5874634" y="3045854"/>
            <a:ext cx="518825" cy="914400"/>
          </a:xfrm>
          <a:prstGeom prst="rightBrace">
            <a:avLst/>
          </a:prstGeom>
          <a:solidFill>
            <a:schemeClr val="bg1"/>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6654707" y="3258355"/>
            <a:ext cx="2077169" cy="373487"/>
          </a:xfrm>
          <a:prstGeom prst="rect">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Inter Layer Space</a:t>
            </a:r>
            <a:endParaRPr lang="en-US" dirty="0">
              <a:solidFill>
                <a:schemeClr val="tx1"/>
              </a:solidFill>
            </a:endParaRPr>
          </a:p>
        </p:txBody>
      </p:sp>
      <p:sp>
        <p:nvSpPr>
          <p:cNvPr id="15" name="Rectangle 14"/>
          <p:cNvSpPr/>
          <p:nvPr/>
        </p:nvSpPr>
        <p:spPr>
          <a:xfrm>
            <a:off x="1300764" y="5930721"/>
            <a:ext cx="8397026" cy="6310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Fig. The basic molecular and structural components of layer silicate clays</a:t>
            </a:r>
            <a:endParaRPr lang="en-US" dirty="0">
              <a:solidFill>
                <a:schemeClr val="tx1"/>
              </a:solidFill>
            </a:endParaRPr>
          </a:p>
        </p:txBody>
      </p:sp>
    </p:spTree>
    <p:extLst>
      <p:ext uri="{BB962C8B-B14F-4D97-AF65-F5344CB8AC3E}">
        <p14:creationId xmlns:p14="http://schemas.microsoft.com/office/powerpoint/2010/main" val="391098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of silicate clays</a:t>
            </a:r>
            <a:endParaRPr lang="en-US" dirty="0"/>
          </a:p>
        </p:txBody>
      </p:sp>
      <p:sp>
        <p:nvSpPr>
          <p:cNvPr id="3" name="Content Placeholder 2"/>
          <p:cNvSpPr>
            <a:spLocks noGrp="1"/>
          </p:cNvSpPr>
          <p:nvPr>
            <p:ph idx="1"/>
          </p:nvPr>
        </p:nvSpPr>
        <p:spPr>
          <a:xfrm>
            <a:off x="824753" y="1270000"/>
            <a:ext cx="9126071" cy="4751575"/>
          </a:xfrm>
        </p:spPr>
        <p:txBody>
          <a:bodyPr>
            <a:normAutofit/>
          </a:bodyPr>
          <a:lstStyle/>
          <a:p>
            <a:pPr>
              <a:lnSpc>
                <a:spcPct val="110000"/>
              </a:lnSpc>
            </a:pPr>
            <a:r>
              <a:rPr lang="en-US" sz="2000" dirty="0" smtClean="0"/>
              <a:t>On the basis of number and arrangement of tetrahedral and octahedral sheets, silicate clays are classified into three different groups.</a:t>
            </a:r>
          </a:p>
          <a:p>
            <a:pPr>
              <a:lnSpc>
                <a:spcPct val="110000"/>
              </a:lnSpc>
            </a:pPr>
            <a:r>
              <a:rPr lang="en-US" sz="2000" dirty="0" smtClean="0"/>
              <a:t>Two of these groups will be discussed here:</a:t>
            </a:r>
          </a:p>
          <a:p>
            <a:pPr marL="0" indent="0">
              <a:lnSpc>
                <a:spcPct val="110000"/>
              </a:lnSpc>
              <a:buNone/>
            </a:pPr>
            <a:r>
              <a:rPr lang="en-US" sz="2000" dirty="0" smtClean="0"/>
              <a:t>a) 1:1 type silicate clays: A single silica sheet (Tetrahedral sheet) attached to a single alumina sheet (Octahedral sheet). </a:t>
            </a:r>
            <a:r>
              <a:rPr lang="en-US" sz="2000" dirty="0"/>
              <a:t>e</a:t>
            </a:r>
            <a:r>
              <a:rPr lang="en-US" sz="2000" dirty="0" smtClean="0"/>
              <a:t>.g. Kaolinite</a:t>
            </a:r>
          </a:p>
          <a:p>
            <a:pPr marL="0" indent="0">
              <a:lnSpc>
                <a:spcPct val="110000"/>
              </a:lnSpc>
              <a:buNone/>
            </a:pPr>
            <a:r>
              <a:rPr lang="en-US" sz="2000" dirty="0" smtClean="0"/>
              <a:t>b) 2:1 type silicate clays: An alumina sheet (Octahedral sheet) is sandwiched between two silica sheets (Tetrahedral sheets).</a:t>
            </a:r>
          </a:p>
          <a:p>
            <a:pPr marL="0" indent="0">
              <a:lnSpc>
                <a:spcPct val="110000"/>
              </a:lnSpc>
              <a:buNone/>
            </a:pPr>
            <a:r>
              <a:rPr lang="en-US" sz="2000" dirty="0" smtClean="0"/>
              <a:t>Structure of silicate clays follow sequence as under:</a:t>
            </a:r>
          </a:p>
          <a:p>
            <a:pPr marL="0" indent="0">
              <a:lnSpc>
                <a:spcPct val="110000"/>
              </a:lnSpc>
              <a:buNone/>
            </a:pPr>
            <a:endParaRPr lang="en-US" dirty="0" smtClean="0"/>
          </a:p>
          <a:p>
            <a:pPr marL="0" indent="0">
              <a:lnSpc>
                <a:spcPct val="110000"/>
              </a:lnSpc>
              <a:buNone/>
            </a:pPr>
            <a:r>
              <a:rPr lang="en-US" sz="2000" dirty="0" smtClean="0"/>
              <a:t>Tetrahedron                     Tetrahedral sheet</a:t>
            </a:r>
          </a:p>
          <a:p>
            <a:pPr marL="0" indent="0">
              <a:lnSpc>
                <a:spcPct val="110000"/>
              </a:lnSpc>
              <a:buNone/>
            </a:pPr>
            <a:r>
              <a:rPr lang="en-US" sz="2000" dirty="0" smtClean="0"/>
              <a:t>Octahedron                      Octahedral sheet</a:t>
            </a:r>
            <a:endParaRPr lang="en-US" sz="2000" dirty="0"/>
          </a:p>
        </p:txBody>
      </p:sp>
      <p:cxnSp>
        <p:nvCxnSpPr>
          <p:cNvPr id="5" name="Straight Arrow Connector 4"/>
          <p:cNvCxnSpPr/>
          <p:nvPr/>
        </p:nvCxnSpPr>
        <p:spPr>
          <a:xfrm flipV="1">
            <a:off x="2516430" y="5710660"/>
            <a:ext cx="1287887" cy="128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421765" y="5201928"/>
            <a:ext cx="1287887" cy="128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ight Brace 10"/>
          <p:cNvSpPr/>
          <p:nvPr/>
        </p:nvSpPr>
        <p:spPr>
          <a:xfrm>
            <a:off x="6581104" y="5062660"/>
            <a:ext cx="413026" cy="8135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a:off x="7276563" y="5160136"/>
            <a:ext cx="2884868" cy="4558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Both combine to form layer</a:t>
            </a:r>
            <a:endParaRPr lang="en-US" dirty="0">
              <a:solidFill>
                <a:schemeClr val="tx1"/>
              </a:solidFill>
            </a:endParaRPr>
          </a:p>
        </p:txBody>
      </p:sp>
    </p:spTree>
    <p:extLst>
      <p:ext uri="{BB962C8B-B14F-4D97-AF65-F5344CB8AC3E}">
        <p14:creationId xmlns:p14="http://schemas.microsoft.com/office/powerpoint/2010/main" val="12411091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smtClean="0"/>
              <a:t>1:1 Clay Mineral</a:t>
            </a:r>
          </a:p>
        </p:txBody>
      </p:sp>
      <p:pic>
        <p:nvPicPr>
          <p:cNvPr id="16387" name="Picture 3" descr="kaolin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1" y="1876426"/>
            <a:ext cx="2657475" cy="460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AutoShape 4"/>
          <p:cNvSpPr>
            <a:spLocks/>
          </p:cNvSpPr>
          <p:nvPr/>
        </p:nvSpPr>
        <p:spPr bwMode="auto">
          <a:xfrm>
            <a:off x="7772400" y="1905000"/>
            <a:ext cx="1066800" cy="2286000"/>
          </a:xfrm>
          <a:prstGeom prst="rightBrace">
            <a:avLst>
              <a:gd name="adj1" fmla="val 17857"/>
              <a:gd name="adj2" fmla="val 50000"/>
            </a:avLst>
          </a:prstGeom>
          <a:noFill/>
          <a:ln w="317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endParaRPr lang="en-US"/>
          </a:p>
        </p:txBody>
      </p:sp>
      <p:sp>
        <p:nvSpPr>
          <p:cNvPr id="16389" name="Text Box 5"/>
          <p:cNvSpPr txBox="1">
            <a:spLocks noChangeArrowheads="1"/>
          </p:cNvSpPr>
          <p:nvPr/>
        </p:nvSpPr>
        <p:spPr bwMode="auto">
          <a:xfrm>
            <a:off x="8915401" y="2819401"/>
            <a:ext cx="9701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a:latin typeface="Times New Roman" panose="02020603050405020304" pitchFamily="18" charset="0"/>
              </a:rPr>
              <a:t>Layer</a:t>
            </a:r>
            <a:endParaRPr lang="en-US" altLang="en-US" sz="20000">
              <a:latin typeface="Times New Roman" panose="02020603050405020304" pitchFamily="18" charset="0"/>
            </a:endParaRPr>
          </a:p>
        </p:txBody>
      </p:sp>
    </p:spTree>
    <p:extLst>
      <p:ext uri="{BB962C8B-B14F-4D97-AF65-F5344CB8AC3E}">
        <p14:creationId xmlns:p14="http://schemas.microsoft.com/office/powerpoint/2010/main" val="2104549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smtClean="0"/>
              <a:t>2:1 Clay Mineral</a:t>
            </a:r>
          </a:p>
        </p:txBody>
      </p:sp>
      <p:pic>
        <p:nvPicPr>
          <p:cNvPr id="17411" name="Picture 3" descr="M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3576" y="1752600"/>
            <a:ext cx="20034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M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1" y="4572000"/>
            <a:ext cx="20034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5"/>
          <p:cNvSpPr txBox="1">
            <a:spLocks noChangeArrowheads="1"/>
          </p:cNvSpPr>
          <p:nvPr/>
        </p:nvSpPr>
        <p:spPr bwMode="auto">
          <a:xfrm>
            <a:off x="6918325" y="4029075"/>
            <a:ext cx="173797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r>
              <a:rPr lang="en-US" altLang="en-US" sz="2800">
                <a:latin typeface="Times New Roman" panose="02020603050405020304" pitchFamily="18" charset="0"/>
              </a:rPr>
              <a:t>Interlayer</a:t>
            </a:r>
            <a:endParaRPr lang="en-US" altLang="en-US" sz="20000">
              <a:latin typeface="Times New Roman" panose="02020603050405020304" pitchFamily="18" charset="0"/>
            </a:endParaRPr>
          </a:p>
        </p:txBody>
      </p:sp>
      <p:sp>
        <p:nvSpPr>
          <p:cNvPr id="17414" name="Line 6"/>
          <p:cNvSpPr>
            <a:spLocks noChangeShapeType="1"/>
          </p:cNvSpPr>
          <p:nvPr/>
        </p:nvSpPr>
        <p:spPr bwMode="auto">
          <a:xfrm flipH="1">
            <a:off x="5791200" y="4267200"/>
            <a:ext cx="990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309120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Organic Soil Colloids (Humus)</a:t>
            </a:r>
            <a:endParaRPr lang="en-US" dirty="0"/>
          </a:p>
        </p:txBody>
      </p:sp>
      <p:sp>
        <p:nvSpPr>
          <p:cNvPr id="3" name="Content Placeholder 2"/>
          <p:cNvSpPr>
            <a:spLocks noGrp="1"/>
          </p:cNvSpPr>
          <p:nvPr>
            <p:ph idx="1"/>
          </p:nvPr>
        </p:nvSpPr>
        <p:spPr>
          <a:xfrm>
            <a:off x="838200" y="1425388"/>
            <a:ext cx="8668871" cy="4773706"/>
          </a:xfrm>
        </p:spPr>
        <p:txBody>
          <a:bodyPr>
            <a:normAutofit/>
          </a:bodyPr>
          <a:lstStyle/>
          <a:p>
            <a:pPr>
              <a:lnSpc>
                <a:spcPct val="100000"/>
              </a:lnSpc>
            </a:pPr>
            <a:r>
              <a:rPr lang="en-US" sz="2400" dirty="0" smtClean="0"/>
              <a:t>Like clay, microscopic humus particles carry negative charges to which cations are attracted.</a:t>
            </a:r>
          </a:p>
          <a:p>
            <a:pPr>
              <a:lnSpc>
                <a:spcPct val="100000"/>
              </a:lnSpc>
            </a:pPr>
            <a:r>
              <a:rPr lang="en-US" sz="2400" dirty="0" smtClean="0"/>
              <a:t>The humus is composed of carbon, hydrogen and oxygen rather than aluminum, silicon and oxygen like silicate clays.</a:t>
            </a:r>
          </a:p>
          <a:p>
            <a:pPr>
              <a:lnSpc>
                <a:spcPct val="100000"/>
              </a:lnSpc>
            </a:pPr>
            <a:r>
              <a:rPr lang="en-US" sz="2400" dirty="0" smtClean="0"/>
              <a:t>The organic colloidal particles vary in size but they may be at least as small as silicate clay particles.</a:t>
            </a:r>
          </a:p>
          <a:p>
            <a:pPr>
              <a:lnSpc>
                <a:spcPct val="100000"/>
              </a:lnSpc>
            </a:pPr>
            <a:r>
              <a:rPr lang="en-US" sz="2400" dirty="0" smtClean="0"/>
              <a:t>The humus colloids are amorphous and are not stable like inorganic soil colloids.</a:t>
            </a:r>
            <a:endParaRPr lang="en-US" sz="2400" dirty="0"/>
          </a:p>
        </p:txBody>
      </p:sp>
    </p:spTree>
    <p:extLst>
      <p:ext uri="{BB962C8B-B14F-4D97-AF65-F5344CB8AC3E}">
        <p14:creationId xmlns:p14="http://schemas.microsoft.com/office/powerpoint/2010/main" val="7703397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of negative charge</a:t>
            </a:r>
            <a:endParaRPr lang="en-US" dirty="0"/>
          </a:p>
        </p:txBody>
      </p:sp>
      <p:sp>
        <p:nvSpPr>
          <p:cNvPr id="3" name="Content Placeholder 2"/>
          <p:cNvSpPr>
            <a:spLocks noGrp="1"/>
          </p:cNvSpPr>
          <p:nvPr>
            <p:ph idx="1"/>
          </p:nvPr>
        </p:nvSpPr>
        <p:spPr>
          <a:xfrm>
            <a:off x="677334" y="1730284"/>
            <a:ext cx="8596668" cy="3880773"/>
          </a:xfrm>
        </p:spPr>
        <p:txBody>
          <a:bodyPr>
            <a:normAutofit/>
          </a:bodyPr>
          <a:lstStyle/>
          <a:p>
            <a:pPr>
              <a:lnSpc>
                <a:spcPct val="100000"/>
              </a:lnSpc>
            </a:pPr>
            <a:r>
              <a:rPr lang="en-US" sz="2400" dirty="0" smtClean="0"/>
              <a:t>There are two sources of negative charges on soil colloids.</a:t>
            </a:r>
          </a:p>
          <a:p>
            <a:pPr marL="514350" indent="-514350">
              <a:lnSpc>
                <a:spcPct val="100000"/>
              </a:lnSpc>
              <a:buAutoNum type="alphaUcParenR"/>
            </a:pPr>
            <a:r>
              <a:rPr lang="en-US" sz="2400" dirty="0" smtClean="0"/>
              <a:t>The charge produced due to isomorphic substitution and broken edges of clays. This type of charge is known as </a:t>
            </a:r>
            <a:r>
              <a:rPr lang="en-US" sz="2400" dirty="0" smtClean="0">
                <a:solidFill>
                  <a:srgbClr val="C00000"/>
                </a:solidFill>
              </a:rPr>
              <a:t>permanent charge</a:t>
            </a:r>
            <a:r>
              <a:rPr lang="en-US" sz="2400" dirty="0" smtClean="0"/>
              <a:t>.</a:t>
            </a:r>
          </a:p>
          <a:p>
            <a:pPr marL="514350" indent="-514350">
              <a:lnSpc>
                <a:spcPct val="100000"/>
              </a:lnSpc>
              <a:buAutoNum type="alphaUcParenR"/>
            </a:pPr>
            <a:r>
              <a:rPr lang="en-US" sz="2400" dirty="0" smtClean="0"/>
              <a:t>Hydroxyl ion or other functional groups are present on the surface of colloidal particles (clay and humus). These functional groups can release or accept hydrogen ions (H</a:t>
            </a:r>
            <a:r>
              <a:rPr lang="en-US" sz="2400" baseline="30000" dirty="0" smtClean="0"/>
              <a:t>+</a:t>
            </a:r>
            <a:r>
              <a:rPr lang="en-US" sz="2400" dirty="0" smtClean="0"/>
              <a:t>) and thus produce charge. This type of charge is known as </a:t>
            </a:r>
            <a:r>
              <a:rPr lang="en-US" sz="2400" b="1" dirty="0" smtClean="0">
                <a:solidFill>
                  <a:srgbClr val="C00000"/>
                </a:solidFill>
              </a:rPr>
              <a:t>pH dependent </a:t>
            </a:r>
            <a:r>
              <a:rPr lang="en-US" sz="2400" dirty="0" smtClean="0">
                <a:solidFill>
                  <a:srgbClr val="C00000"/>
                </a:solidFill>
              </a:rPr>
              <a:t>or </a:t>
            </a:r>
            <a:r>
              <a:rPr lang="en-US" sz="2400" b="1" dirty="0" smtClean="0">
                <a:solidFill>
                  <a:srgbClr val="C00000"/>
                </a:solidFill>
              </a:rPr>
              <a:t>variable charge</a:t>
            </a:r>
            <a:r>
              <a:rPr lang="en-US" sz="2400" b="1" dirty="0" smtClean="0"/>
              <a:t>.</a:t>
            </a:r>
          </a:p>
          <a:p>
            <a:pPr marL="514350" indent="-514350">
              <a:buAutoNum type="alphaUcParenR"/>
            </a:pPr>
            <a:endParaRPr lang="en-US" sz="2400" dirty="0"/>
          </a:p>
        </p:txBody>
      </p:sp>
    </p:spTree>
    <p:extLst>
      <p:ext uri="{BB962C8B-B14F-4D97-AF65-F5344CB8AC3E}">
        <p14:creationId xmlns:p14="http://schemas.microsoft.com/office/powerpoint/2010/main" val="4243200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33082"/>
            <a:ext cx="8596668" cy="708212"/>
          </a:xfrm>
        </p:spPr>
        <p:txBody>
          <a:bodyPr/>
          <a:lstStyle/>
          <a:p>
            <a:r>
              <a:rPr lang="en-US" dirty="0" smtClean="0"/>
              <a:t>A: Permanent charge</a:t>
            </a:r>
            <a:endParaRPr lang="en-US" dirty="0"/>
          </a:p>
        </p:txBody>
      </p:sp>
      <p:sp>
        <p:nvSpPr>
          <p:cNvPr id="3" name="Content Placeholder 2"/>
          <p:cNvSpPr>
            <a:spLocks noGrp="1"/>
          </p:cNvSpPr>
          <p:nvPr>
            <p:ph idx="1"/>
          </p:nvPr>
        </p:nvSpPr>
        <p:spPr>
          <a:xfrm>
            <a:off x="927846" y="941294"/>
            <a:ext cx="8485094" cy="4948519"/>
          </a:xfrm>
          <a:ln>
            <a:noFill/>
          </a:ln>
        </p:spPr>
        <p:style>
          <a:lnRef idx="2">
            <a:schemeClr val="accent6"/>
          </a:lnRef>
          <a:fillRef idx="1">
            <a:schemeClr val="lt1"/>
          </a:fillRef>
          <a:effectRef idx="0">
            <a:schemeClr val="accent6"/>
          </a:effectRef>
          <a:fontRef idx="minor">
            <a:schemeClr val="dk1"/>
          </a:fontRef>
        </p:style>
        <p:txBody>
          <a:bodyPr>
            <a:normAutofit fontScale="92500" lnSpcReduction="20000"/>
          </a:bodyPr>
          <a:lstStyle/>
          <a:p>
            <a:pPr marL="0" indent="0">
              <a:buNone/>
            </a:pPr>
            <a:r>
              <a:rPr lang="en-US" sz="2400" dirty="0" smtClean="0"/>
              <a:t>Permanent charge is originated due to isomorphic substitution. </a:t>
            </a:r>
          </a:p>
          <a:p>
            <a:pPr marL="0" indent="0">
              <a:buNone/>
            </a:pPr>
            <a:r>
              <a:rPr lang="en-US" sz="2400" dirty="0" smtClean="0"/>
              <a:t>Isomorphic substitution is the replacement of one cation by the other cation having similar size but different in charge, in structure of silicate clay mineral. </a:t>
            </a:r>
          </a:p>
          <a:p>
            <a:pPr marL="0" indent="0">
              <a:buNone/>
            </a:pPr>
            <a:r>
              <a:rPr lang="en-US" sz="2400" dirty="0" smtClean="0"/>
              <a:t>A net negative charge arises when a lower-charged cation (lower valent) replaces a higher-charged cation (higher valent). </a:t>
            </a:r>
          </a:p>
          <a:p>
            <a:pPr marL="0" indent="0">
              <a:buNone/>
            </a:pPr>
            <a:r>
              <a:rPr lang="en-US" sz="2400" dirty="0" smtClean="0"/>
              <a:t>For example Mg</a:t>
            </a:r>
            <a:r>
              <a:rPr lang="en-US" sz="2400" baseline="30000" dirty="0" smtClean="0"/>
              <a:t>2+</a:t>
            </a:r>
            <a:r>
              <a:rPr lang="en-US" sz="2400" dirty="0" smtClean="0"/>
              <a:t>, Fe</a:t>
            </a:r>
            <a:r>
              <a:rPr lang="en-US" sz="2400" baseline="30000" dirty="0" smtClean="0"/>
              <a:t>2+</a:t>
            </a:r>
            <a:r>
              <a:rPr lang="en-US" sz="2400" dirty="0" smtClean="0"/>
              <a:t>, Zn</a:t>
            </a:r>
            <a:r>
              <a:rPr lang="en-US" sz="2400" baseline="30000" dirty="0" smtClean="0"/>
              <a:t>2+ </a:t>
            </a:r>
            <a:r>
              <a:rPr lang="en-US" sz="2400" dirty="0" smtClean="0"/>
              <a:t> replace higher charged cation (e.g., Al</a:t>
            </a:r>
            <a:r>
              <a:rPr lang="en-US" sz="2400" baseline="30000" dirty="0" smtClean="0"/>
              <a:t>3+</a:t>
            </a:r>
            <a:r>
              <a:rPr lang="en-US" sz="2400" dirty="0" smtClean="0"/>
              <a:t>) during the crystallization of silicate clay.</a:t>
            </a:r>
          </a:p>
          <a:p>
            <a:pPr marL="0" indent="0">
              <a:buNone/>
            </a:pPr>
            <a:r>
              <a:rPr lang="en-US" sz="2400" dirty="0" smtClean="0"/>
              <a:t>In some clays, aluminum ion substitutes for a silicon ion in the outer layers, while magnesium may substitute for aluminum ion in other clays. </a:t>
            </a:r>
          </a:p>
          <a:p>
            <a:pPr marL="0" indent="0">
              <a:buNone/>
            </a:pPr>
            <a:r>
              <a:rPr lang="en-US" sz="2400" dirty="0" smtClean="0"/>
              <a:t>This decreases the positive charges which results in an excess of negative charges.</a:t>
            </a:r>
          </a:p>
          <a:p>
            <a:pPr marL="0" indent="0">
              <a:buNone/>
            </a:pPr>
            <a:r>
              <a:rPr lang="en-US" sz="2400" baseline="30000" dirty="0" smtClean="0"/>
              <a:t>                                                             </a:t>
            </a:r>
          </a:p>
        </p:txBody>
      </p:sp>
      <p:sp>
        <p:nvSpPr>
          <p:cNvPr id="10" name="Content Placeholder 2"/>
          <p:cNvSpPr txBox="1">
            <a:spLocks/>
          </p:cNvSpPr>
          <p:nvPr/>
        </p:nvSpPr>
        <p:spPr>
          <a:xfrm>
            <a:off x="874056" y="5331013"/>
            <a:ext cx="8216153" cy="733610"/>
          </a:xfrm>
          <a:prstGeom prst="rect">
            <a:avLst/>
          </a:prstGeom>
          <a:ln w="19050" cap="rnd" cmpd="sng" algn="ctr">
            <a:noFill/>
            <a:prstDash val="solid"/>
          </a:ln>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dk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dk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dk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dk1"/>
                </a:solidFill>
                <a:latin typeface="+mn-lt"/>
                <a:ea typeface="+mn-ea"/>
                <a:cs typeface="+mn-cs"/>
              </a:defRPr>
            </a:lvl9pPr>
          </a:lstStyle>
          <a:p>
            <a:pPr marL="0" indent="0">
              <a:buFont typeface="Wingdings 3" charset="2"/>
              <a:buNone/>
            </a:pPr>
            <a:r>
              <a:rPr lang="en-US" smtClean="0"/>
              <a:t>	No charge                                          One excessive negative charge </a:t>
            </a:r>
          </a:p>
          <a:p>
            <a:pPr marL="0" indent="0">
              <a:buFont typeface="Wingdings 3" charset="2"/>
              <a:buNone/>
            </a:pPr>
            <a:r>
              <a:rPr lang="en-US" smtClean="0"/>
              <a:t>(Mg</a:t>
            </a:r>
            <a:r>
              <a:rPr lang="en-US" baseline="30000" smtClean="0"/>
              <a:t>2+</a:t>
            </a:r>
            <a:r>
              <a:rPr lang="en-US" smtClean="0"/>
              <a:t> substituted for Al</a:t>
            </a:r>
            <a:r>
              <a:rPr lang="en-US" baseline="30000" smtClean="0"/>
              <a:t>3+</a:t>
            </a:r>
            <a:r>
              <a:rPr lang="en-US" smtClean="0"/>
              <a:t>)     </a:t>
            </a:r>
            <a:endParaRPr lang="en-US" dirty="0"/>
          </a:p>
        </p:txBody>
      </p:sp>
      <p:sp>
        <p:nvSpPr>
          <p:cNvPr id="11" name="Rectangle 10"/>
          <p:cNvSpPr/>
          <p:nvPr/>
        </p:nvSpPr>
        <p:spPr>
          <a:xfrm>
            <a:off x="766479" y="6165845"/>
            <a:ext cx="2608730" cy="30928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OH</a:t>
            </a:r>
            <a:r>
              <a:rPr lang="en-US" baseline="30000" dirty="0" smtClean="0"/>
              <a:t>-</a:t>
            </a:r>
            <a:r>
              <a:rPr lang="en-US" dirty="0" smtClean="0"/>
              <a:t>      AL</a:t>
            </a:r>
            <a:r>
              <a:rPr lang="en-US" baseline="30000" dirty="0" smtClean="0"/>
              <a:t>3+</a:t>
            </a:r>
            <a:r>
              <a:rPr lang="en-US" dirty="0" smtClean="0"/>
              <a:t>        O</a:t>
            </a:r>
            <a:r>
              <a:rPr lang="en-US" baseline="30000" dirty="0" smtClean="0"/>
              <a:t>2-</a:t>
            </a:r>
            <a:endParaRPr lang="en-US" dirty="0"/>
          </a:p>
        </p:txBody>
      </p:sp>
      <p:sp>
        <p:nvSpPr>
          <p:cNvPr id="12" name="Rectangle 11"/>
          <p:cNvSpPr/>
          <p:nvPr/>
        </p:nvSpPr>
        <p:spPr>
          <a:xfrm>
            <a:off x="5513548" y="6165844"/>
            <a:ext cx="2339788" cy="30928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OH</a:t>
            </a:r>
            <a:r>
              <a:rPr lang="en-US" baseline="30000" dirty="0" smtClean="0"/>
              <a:t>-</a:t>
            </a:r>
            <a:r>
              <a:rPr lang="en-US" dirty="0" smtClean="0"/>
              <a:t>        Mg</a:t>
            </a:r>
            <a:r>
              <a:rPr lang="en-US" baseline="30000" dirty="0" smtClean="0"/>
              <a:t>2+</a:t>
            </a:r>
            <a:r>
              <a:rPr lang="en-US" dirty="0" smtClean="0"/>
              <a:t>        O</a:t>
            </a:r>
            <a:r>
              <a:rPr lang="en-US" baseline="30000" dirty="0" smtClean="0"/>
              <a:t>-</a:t>
            </a:r>
            <a:endParaRPr lang="en-US" dirty="0"/>
          </a:p>
        </p:txBody>
      </p:sp>
    </p:spTree>
    <p:extLst>
      <p:ext uri="{BB962C8B-B14F-4D97-AF65-F5344CB8AC3E}">
        <p14:creationId xmlns:p14="http://schemas.microsoft.com/office/powerpoint/2010/main" val="6509682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10988"/>
            <a:ext cx="8211671" cy="5190565"/>
          </a:xfrm>
        </p:spPr>
        <p:txBody>
          <a:bodyPr>
            <a:normAutofit/>
          </a:bodyPr>
          <a:lstStyle/>
          <a:p>
            <a:pPr marL="0" indent="0">
              <a:lnSpc>
                <a:spcPct val="100000"/>
              </a:lnSpc>
              <a:buNone/>
            </a:pPr>
            <a:r>
              <a:rPr lang="en-US" sz="2400" dirty="0" smtClean="0"/>
              <a:t>These types of charge may occur in 1 : 1 type clay minerals but are the main source of charge in the 2 : 1 type minerals.</a:t>
            </a:r>
          </a:p>
          <a:p>
            <a:pPr marL="0" indent="0">
              <a:lnSpc>
                <a:spcPct val="100000"/>
              </a:lnSpc>
              <a:buNone/>
            </a:pPr>
            <a:r>
              <a:rPr lang="en-US" sz="2400" dirty="0" smtClean="0"/>
              <a:t>These are also called permanent charges or constant charges.</a:t>
            </a:r>
          </a:p>
          <a:p>
            <a:pPr marL="0" indent="0">
              <a:lnSpc>
                <a:spcPct val="100000"/>
              </a:lnSpc>
              <a:buNone/>
            </a:pPr>
            <a:r>
              <a:rPr lang="en-US" sz="2400" dirty="0" smtClean="0"/>
              <a:t>The permanent charge may also be produced due to broken edge of the clay structure.</a:t>
            </a:r>
            <a:endParaRPr lang="en-US" sz="2400" dirty="0"/>
          </a:p>
        </p:txBody>
      </p:sp>
    </p:spTree>
    <p:extLst>
      <p:ext uri="{BB962C8B-B14F-4D97-AF65-F5344CB8AC3E}">
        <p14:creationId xmlns:p14="http://schemas.microsoft.com/office/powerpoint/2010/main" val="25471444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txBox="1">
            <a:spLocks noChangeArrowheads="1"/>
          </p:cNvSpPr>
          <p:nvPr/>
        </p:nvSpPr>
        <p:spPr bwMode="auto">
          <a:xfrm>
            <a:off x="470649" y="215154"/>
            <a:ext cx="10945906" cy="6548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eaLnBrk="0" fontAlgn="base" hangingPunct="0">
              <a:spcBef>
                <a:spcPct val="0"/>
              </a:spcBef>
              <a:spcAft>
                <a:spcPct val="0"/>
              </a:spcAft>
              <a:defRPr sz="2400" b="1">
                <a:solidFill>
                  <a:schemeClr val="tx1"/>
                </a:solidFill>
                <a:latin typeface="Arial" charset="0"/>
              </a:defRPr>
            </a:lvl6pPr>
            <a:lvl7pPr marL="2971800" indent="-228600" eaLnBrk="0" fontAlgn="base" hangingPunct="0">
              <a:spcBef>
                <a:spcPct val="0"/>
              </a:spcBef>
              <a:spcAft>
                <a:spcPct val="0"/>
              </a:spcAft>
              <a:defRPr sz="2400" b="1">
                <a:solidFill>
                  <a:schemeClr val="tx1"/>
                </a:solidFill>
                <a:latin typeface="Arial" charset="0"/>
              </a:defRPr>
            </a:lvl7pPr>
            <a:lvl8pPr marL="3429000" indent="-228600" eaLnBrk="0" fontAlgn="base" hangingPunct="0">
              <a:spcBef>
                <a:spcPct val="0"/>
              </a:spcBef>
              <a:spcAft>
                <a:spcPct val="0"/>
              </a:spcAft>
              <a:defRPr sz="2400" b="1">
                <a:solidFill>
                  <a:schemeClr val="tx1"/>
                </a:solidFill>
                <a:latin typeface="Arial" charset="0"/>
              </a:defRPr>
            </a:lvl8pPr>
            <a:lvl9pPr marL="3886200" indent="-228600" eaLnBrk="0" fontAlgn="base" hangingPunct="0">
              <a:spcBef>
                <a:spcPct val="0"/>
              </a:spcBef>
              <a:spcAft>
                <a:spcPct val="0"/>
              </a:spcAft>
              <a:defRPr sz="2400" b="1">
                <a:solidFill>
                  <a:schemeClr val="tx1"/>
                </a:solidFill>
                <a:latin typeface="Arial" charset="0"/>
              </a:defRPr>
            </a:lvl9pPr>
          </a:lstStyle>
          <a:p>
            <a:pPr>
              <a:defRPr/>
            </a:pPr>
            <a:r>
              <a:rPr lang="en-US" sz="3600" dirty="0">
                <a:solidFill>
                  <a:srgbClr val="FFC000"/>
                </a:solidFill>
              </a:rPr>
              <a:t>CONTENTS (Practical): </a:t>
            </a:r>
          </a:p>
          <a:p>
            <a:pPr marL="457200" indent="-457200">
              <a:spcBef>
                <a:spcPts val="600"/>
              </a:spcBef>
              <a:buFont typeface="+mj-lt"/>
              <a:buAutoNum type="arabicPeriod"/>
            </a:pPr>
            <a:r>
              <a:rPr lang="en-US" b="0" dirty="0" smtClean="0"/>
              <a:t>General </a:t>
            </a:r>
            <a:r>
              <a:rPr lang="en-US" b="0" dirty="0"/>
              <a:t>lab instructions</a:t>
            </a:r>
            <a:endParaRPr lang="en-US" b="0" dirty="0">
              <a:latin typeface="Times New Roman" panose="02020603050405020304" pitchFamily="18" charset="0"/>
              <a:ea typeface="Times New Roman" panose="02020603050405020304" pitchFamily="18" charset="0"/>
            </a:endParaRPr>
          </a:p>
          <a:p>
            <a:pPr marL="457200" indent="-457200">
              <a:spcBef>
                <a:spcPts val="600"/>
              </a:spcBef>
              <a:buFont typeface="+mj-lt"/>
              <a:buAutoNum type="arabicPeriod"/>
            </a:pPr>
            <a:r>
              <a:rPr lang="en-US" b="0" dirty="0"/>
              <a:t>Identification and physical characteristics of commercial fertilizers</a:t>
            </a:r>
            <a:endParaRPr lang="en-US" b="0" dirty="0">
              <a:latin typeface="Times New Roman" panose="02020603050405020304" pitchFamily="18" charset="0"/>
              <a:ea typeface="Times New Roman" panose="02020603050405020304" pitchFamily="18" charset="0"/>
            </a:endParaRPr>
          </a:p>
          <a:p>
            <a:pPr marL="457200" indent="-457200">
              <a:spcBef>
                <a:spcPts val="600"/>
              </a:spcBef>
              <a:buFont typeface="+mj-lt"/>
              <a:buAutoNum type="arabicPeriod"/>
            </a:pPr>
            <a:r>
              <a:rPr lang="en-US" b="0" dirty="0"/>
              <a:t>Organic fertilizers or manures, their types and significance</a:t>
            </a:r>
            <a:endParaRPr lang="en-US" b="0" dirty="0">
              <a:latin typeface="Times New Roman" panose="02020603050405020304" pitchFamily="18" charset="0"/>
              <a:ea typeface="Times New Roman" panose="02020603050405020304" pitchFamily="18" charset="0"/>
            </a:endParaRPr>
          </a:p>
          <a:p>
            <a:pPr marL="457200" indent="-457200">
              <a:spcBef>
                <a:spcPts val="600"/>
              </a:spcBef>
              <a:buFont typeface="+mj-lt"/>
              <a:buAutoNum type="arabicPeriod"/>
            </a:pPr>
            <a:r>
              <a:rPr lang="en-US" b="0" dirty="0"/>
              <a:t>Nutrient percentage and conversion factor in fertilizer calculation</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pPr>
            <a:r>
              <a:rPr lang="en-US" b="0" dirty="0"/>
              <a:t>Analysis of </a:t>
            </a:r>
            <a:r>
              <a:rPr lang="en-US" b="0" dirty="0" smtClean="0"/>
              <a:t>P and K in plant samples</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tabLst>
                <a:tab pos="5806440" algn="l"/>
              </a:tabLst>
            </a:pPr>
            <a:r>
              <a:rPr lang="en-US" b="0" dirty="0" smtClean="0"/>
              <a:t>Standard </a:t>
            </a:r>
            <a:r>
              <a:rPr lang="en-US" b="0" dirty="0"/>
              <a:t>solutions and preparation of % and ppm solutions</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pPr>
            <a:r>
              <a:rPr lang="en-US" b="0" dirty="0"/>
              <a:t>Determination of moisture and ash contents</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pPr>
            <a:r>
              <a:rPr lang="en-US" b="0" dirty="0"/>
              <a:t>Qualitative analysis of carbohydrates and proteins</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tabLst>
                <a:tab pos="5806440" algn="l"/>
              </a:tabLst>
            </a:pPr>
            <a:r>
              <a:rPr lang="en-US" b="0" dirty="0"/>
              <a:t>Determination of reducing and non-reducing sugar</a:t>
            </a:r>
            <a:endParaRPr lang="en-US" b="0" dirty="0">
              <a:latin typeface="Arial" panose="020B0604020202020204" pitchFamily="34" charset="0"/>
              <a:ea typeface="Times New Roman" panose="02020603050405020304" pitchFamily="18" charset="0"/>
            </a:endParaRPr>
          </a:p>
          <a:p>
            <a:pPr marL="457200" indent="-457200">
              <a:spcBef>
                <a:spcPts val="600"/>
              </a:spcBef>
              <a:buFont typeface="+mj-lt"/>
              <a:buAutoNum type="arabicPeriod"/>
            </a:pPr>
            <a:r>
              <a:rPr lang="en-US" b="0" dirty="0"/>
              <a:t>Determination of </a:t>
            </a:r>
            <a:r>
              <a:rPr lang="en-US" b="0" dirty="0" smtClean="0"/>
              <a:t>N and proteins </a:t>
            </a:r>
            <a:r>
              <a:rPr lang="en-US" b="0"/>
              <a:t>by </a:t>
            </a:r>
            <a:r>
              <a:rPr lang="en-US" b="0" smtClean="0"/>
              <a:t>Kjeldahl </a:t>
            </a:r>
            <a:r>
              <a:rPr lang="en-US" b="0" dirty="0" smtClean="0"/>
              <a:t>methods </a:t>
            </a:r>
            <a:endParaRPr lang="en-US" b="0" dirty="0"/>
          </a:p>
        </p:txBody>
      </p:sp>
    </p:spTree>
    <p:extLst>
      <p:ext uri="{BB962C8B-B14F-4D97-AF65-F5344CB8AC3E}">
        <p14:creationId xmlns:p14="http://schemas.microsoft.com/office/powerpoint/2010/main" val="1611409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26"/>
            <a:ext cx="10515600" cy="629959"/>
          </a:xfrm>
        </p:spPr>
        <p:txBody>
          <a:bodyPr>
            <a:normAutofit fontScale="90000"/>
          </a:bodyPr>
          <a:lstStyle/>
          <a:p>
            <a:r>
              <a:rPr lang="en-US" dirty="0" smtClean="0"/>
              <a:t>B: Variable charge</a:t>
            </a:r>
            <a:endParaRPr lang="en-US" dirty="0"/>
          </a:p>
        </p:txBody>
      </p:sp>
      <p:sp>
        <p:nvSpPr>
          <p:cNvPr id="3" name="Content Placeholder 2"/>
          <p:cNvSpPr>
            <a:spLocks noGrp="1"/>
          </p:cNvSpPr>
          <p:nvPr>
            <p:ph idx="1"/>
          </p:nvPr>
        </p:nvSpPr>
        <p:spPr>
          <a:xfrm>
            <a:off x="838200" y="820273"/>
            <a:ext cx="9354671" cy="5499845"/>
          </a:xfrm>
        </p:spPr>
        <p:txBody>
          <a:bodyPr>
            <a:noAutofit/>
          </a:bodyPr>
          <a:lstStyle/>
          <a:p>
            <a:pPr marL="0" indent="0">
              <a:lnSpc>
                <a:spcPct val="100000"/>
              </a:lnSpc>
              <a:buNone/>
            </a:pPr>
            <a:r>
              <a:rPr lang="en-US" sz="2400" dirty="0" smtClean="0"/>
              <a:t>Depending on the concentration of H</a:t>
            </a:r>
            <a:r>
              <a:rPr lang="en-US" sz="2400" baseline="30000" dirty="0" smtClean="0"/>
              <a:t>+</a:t>
            </a:r>
            <a:r>
              <a:rPr lang="en-US" sz="2400" dirty="0" smtClean="0"/>
              <a:t> in the soil solution, either hydrogen ion (H</a:t>
            </a:r>
            <a:r>
              <a:rPr lang="en-US" sz="2400" baseline="30000" dirty="0" smtClean="0"/>
              <a:t>+</a:t>
            </a:r>
            <a:r>
              <a:rPr lang="en-US" sz="2400" dirty="0" smtClean="0"/>
              <a:t>) is added to the structure (protonation) or release from the structure (deprotonation).</a:t>
            </a:r>
          </a:p>
          <a:p>
            <a:pPr marL="0" indent="0">
              <a:lnSpc>
                <a:spcPct val="100000"/>
              </a:lnSpc>
              <a:buNone/>
            </a:pPr>
            <a:r>
              <a:rPr lang="en-US" sz="2400" dirty="0" smtClean="0"/>
              <a:t>Addition or loss of H</a:t>
            </a:r>
            <a:r>
              <a:rPr lang="en-US" sz="2400" baseline="30000" dirty="0" smtClean="0"/>
              <a:t>+</a:t>
            </a:r>
            <a:r>
              <a:rPr lang="en-US" sz="2400" dirty="0" smtClean="0"/>
              <a:t> from silicate structure results in the decrease or increase of charge on the structure.</a:t>
            </a:r>
          </a:p>
          <a:p>
            <a:pPr marL="0" indent="0">
              <a:lnSpc>
                <a:spcPct val="100000"/>
              </a:lnSpc>
              <a:buNone/>
            </a:pPr>
            <a:r>
              <a:rPr lang="en-US" sz="2400" dirty="0" smtClean="0"/>
              <a:t>So this charge is called a pH dependent charge or a variable charge.</a:t>
            </a:r>
          </a:p>
          <a:p>
            <a:pPr marL="0" indent="0">
              <a:lnSpc>
                <a:spcPct val="100000"/>
              </a:lnSpc>
              <a:buNone/>
            </a:pPr>
            <a:r>
              <a:rPr lang="en-US" sz="2400" dirty="0" smtClean="0"/>
              <a:t>It is the main source of charge in 1:1 type layer silicate and humus.</a:t>
            </a:r>
          </a:p>
          <a:p>
            <a:pPr marL="0" indent="0">
              <a:lnSpc>
                <a:spcPct val="100000"/>
              </a:lnSpc>
              <a:buNone/>
            </a:pPr>
            <a:r>
              <a:rPr lang="en-US" sz="2400" dirty="0" smtClean="0"/>
              <a:t>At the exposed crystal edges and the less external surfaces of minerals, the covalently bonded hydrogen of hydroxyls dissociate at pH level of more than 7 leaving negative charges carried by oxygen. The loosely bonded hydrogen is readily exchangeable</a:t>
            </a:r>
            <a:r>
              <a:rPr lang="en-US" sz="2400" baseline="30000" dirty="0"/>
              <a:t>.</a:t>
            </a:r>
            <a:endParaRPr lang="en-US" sz="2400" dirty="0"/>
          </a:p>
        </p:txBody>
      </p:sp>
    </p:spTree>
    <p:extLst>
      <p:ext uri="{BB962C8B-B14F-4D97-AF65-F5344CB8AC3E}">
        <p14:creationId xmlns:p14="http://schemas.microsoft.com/office/powerpoint/2010/main" val="17815929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64776"/>
            <a:ext cx="10515600" cy="5612187"/>
          </a:xfrm>
        </p:spPr>
        <p:txBody>
          <a:bodyPr/>
          <a:lstStyle/>
          <a:p>
            <a:pPr marL="0" indent="0">
              <a:buNone/>
            </a:pPr>
            <a:r>
              <a:rPr lang="en-US" dirty="0" smtClean="0"/>
              <a:t>        ˃Al-OH      +        OH</a:t>
            </a:r>
            <a:r>
              <a:rPr lang="en-US" baseline="30000" dirty="0" smtClean="0"/>
              <a:t>-                 </a:t>
            </a:r>
            <a:r>
              <a:rPr lang="en-US" dirty="0" smtClean="0"/>
              <a:t>  →        Al-O</a:t>
            </a:r>
            <a:r>
              <a:rPr lang="en-US" baseline="30000" dirty="0" smtClean="0"/>
              <a:t>-</a:t>
            </a:r>
            <a:r>
              <a:rPr lang="en-US" dirty="0" smtClean="0"/>
              <a:t>    +           H</a:t>
            </a:r>
            <a:r>
              <a:rPr lang="en-US" baseline="-25000" dirty="0" smtClean="0"/>
              <a:t>2</a:t>
            </a:r>
            <a:r>
              <a:rPr lang="en-US" dirty="0" smtClean="0"/>
              <a:t>O</a:t>
            </a:r>
          </a:p>
          <a:p>
            <a:pPr marL="0" indent="0">
              <a:buNone/>
            </a:pPr>
            <a:r>
              <a:rPr lang="en-US" dirty="0" smtClean="0"/>
              <a:t>       Soil solid         soil solution          soil solid              soil solution</a:t>
            </a:r>
          </a:p>
          <a:p>
            <a:pPr marL="0" indent="0">
              <a:buNone/>
            </a:pPr>
            <a:r>
              <a:rPr lang="en-US" dirty="0" smtClean="0"/>
              <a:t>      (No charge)                                   (one –ve charge)</a:t>
            </a:r>
          </a:p>
          <a:p>
            <a:pPr marL="0" indent="0">
              <a:buNone/>
            </a:pPr>
            <a:r>
              <a:rPr lang="en-US" dirty="0" smtClean="0"/>
              <a:t>In some cases, the inorganic soil colloid may be responsible for –ve charge (high pH), no charge (intermediate pH) or +ve charge (low pH) due to fluctuation in p</a:t>
            </a:r>
            <a:r>
              <a:rPr lang="en-US" dirty="0"/>
              <a:t>H</a:t>
            </a:r>
            <a:r>
              <a:rPr lang="en-US" dirty="0" smtClean="0"/>
              <a:t> as demonstrated below.</a:t>
            </a:r>
          </a:p>
          <a:p>
            <a:pPr marL="0" indent="0">
              <a:buNone/>
            </a:pPr>
            <a:r>
              <a:rPr lang="en-US" dirty="0" smtClean="0"/>
              <a:t>       ˃Al-O</a:t>
            </a:r>
            <a:r>
              <a:rPr lang="en-US" baseline="30000" dirty="0" smtClean="0"/>
              <a:t>-  </a:t>
            </a:r>
            <a:r>
              <a:rPr lang="en-US" dirty="0" smtClean="0"/>
              <a:t>    +      H</a:t>
            </a:r>
            <a:r>
              <a:rPr lang="en-US" baseline="30000" dirty="0" smtClean="0"/>
              <a:t>+</a:t>
            </a:r>
            <a:r>
              <a:rPr lang="en-US" dirty="0" smtClean="0"/>
              <a:t>            →    </a:t>
            </a:r>
            <a:r>
              <a:rPr lang="en-US" dirty="0" err="1" smtClean="0"/>
              <a:t>AlOH</a:t>
            </a:r>
            <a:r>
              <a:rPr lang="en-US" dirty="0" smtClean="0"/>
              <a:t>      +    H</a:t>
            </a:r>
            <a:r>
              <a:rPr lang="en-US" baseline="30000" dirty="0" smtClean="0"/>
              <a:t>+</a:t>
            </a:r>
            <a:r>
              <a:rPr lang="en-US" dirty="0" smtClean="0"/>
              <a:t>     →             AlOH</a:t>
            </a:r>
            <a:r>
              <a:rPr lang="en-US" baseline="30000" dirty="0" smtClean="0"/>
              <a:t>2+</a:t>
            </a:r>
          </a:p>
          <a:p>
            <a:pPr marL="0" indent="0">
              <a:buNone/>
            </a:pPr>
            <a:r>
              <a:rPr lang="en-US" dirty="0" smtClean="0"/>
              <a:t>    Negative charge                            Neutral                       Positive charge</a:t>
            </a:r>
          </a:p>
          <a:p>
            <a:pPr marL="0" indent="0">
              <a:buNone/>
            </a:pPr>
            <a:r>
              <a:rPr lang="en-US" dirty="0" smtClean="0"/>
              <a:t>        (high pH)                           (intermediate pH)              (very low pH) </a:t>
            </a:r>
          </a:p>
        </p:txBody>
      </p:sp>
    </p:spTree>
    <p:extLst>
      <p:ext uri="{BB962C8B-B14F-4D97-AF65-F5344CB8AC3E}">
        <p14:creationId xmlns:p14="http://schemas.microsoft.com/office/powerpoint/2010/main" val="177958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8907"/>
            <a:ext cx="8763000" cy="3792070"/>
          </a:xfrm>
        </p:spPr>
        <p:txBody>
          <a:bodyPr>
            <a:normAutofit/>
          </a:bodyPr>
          <a:lstStyle/>
          <a:p>
            <a:pPr marL="0" indent="0">
              <a:lnSpc>
                <a:spcPct val="100000"/>
              </a:lnSpc>
              <a:buNone/>
            </a:pPr>
            <a:r>
              <a:rPr lang="en-US" sz="2400" dirty="0" smtClean="0"/>
              <a:t>So the primary source of variable charge is due to loss or gain of H</a:t>
            </a:r>
            <a:r>
              <a:rPr lang="en-US" sz="2400" baseline="30000" dirty="0" smtClean="0"/>
              <a:t>+</a:t>
            </a:r>
            <a:r>
              <a:rPr lang="en-US" sz="2400" dirty="0" smtClean="0"/>
              <a:t> from functional groups on the surfaces of soil solids.</a:t>
            </a:r>
          </a:p>
          <a:p>
            <a:pPr marL="0" indent="0">
              <a:lnSpc>
                <a:spcPct val="100000"/>
              </a:lnSpc>
              <a:buNone/>
            </a:pPr>
            <a:r>
              <a:rPr lang="en-US" sz="2400" dirty="0" smtClean="0"/>
              <a:t>These functional groups include hydroxyl (-OH) in inorganic colloid (clay) and carboxyl (-COOH), phenolic (-C</a:t>
            </a:r>
            <a:r>
              <a:rPr lang="en-US" sz="2400" baseline="-25000" dirty="0" smtClean="0"/>
              <a:t>6</a:t>
            </a:r>
            <a:r>
              <a:rPr lang="en-US" sz="2400" dirty="0" smtClean="0"/>
              <a:t>H</a:t>
            </a:r>
            <a:r>
              <a:rPr lang="en-US" sz="2400" baseline="-25000" dirty="0" smtClean="0"/>
              <a:t>4</a:t>
            </a:r>
            <a:r>
              <a:rPr lang="en-US" sz="2400" dirty="0" smtClean="0"/>
              <a:t>OH) and amine –(NH</a:t>
            </a:r>
            <a:r>
              <a:rPr lang="en-US" sz="2400" baseline="-25000" dirty="0" smtClean="0"/>
              <a:t>2</a:t>
            </a:r>
            <a:r>
              <a:rPr lang="en-US" sz="2400" dirty="0" smtClean="0"/>
              <a:t>) in organic colloid (humus).</a:t>
            </a:r>
          </a:p>
          <a:p>
            <a:pPr marL="0" indent="0">
              <a:lnSpc>
                <a:spcPct val="100000"/>
              </a:lnSpc>
              <a:buNone/>
            </a:pPr>
            <a:r>
              <a:rPr lang="en-US" sz="2400" dirty="0" smtClean="0"/>
              <a:t>The humus colloid has functional groups containing covalently bonded hydrogen which dissociates with the increase in pH to produce negative charges on the humus colloid.</a:t>
            </a:r>
            <a:endParaRPr lang="en-US" sz="2400" dirty="0"/>
          </a:p>
        </p:txBody>
      </p:sp>
    </p:spTree>
    <p:extLst>
      <p:ext uri="{BB962C8B-B14F-4D97-AF65-F5344CB8AC3E}">
        <p14:creationId xmlns:p14="http://schemas.microsoft.com/office/powerpoint/2010/main" val="10900804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9609666" cy="1320800"/>
          </a:xfrm>
        </p:spPr>
        <p:txBody>
          <a:bodyPr/>
          <a:lstStyle/>
          <a:p>
            <a:r>
              <a:rPr lang="en-US" dirty="0" smtClean="0"/>
              <a:t>Session 5: Soil CEC, EC and its significance</a:t>
            </a:r>
            <a:endParaRPr lang="en-US" dirty="0"/>
          </a:p>
        </p:txBody>
      </p:sp>
      <p:sp>
        <p:nvSpPr>
          <p:cNvPr id="3" name="Content Placeholder 2"/>
          <p:cNvSpPr>
            <a:spLocks noGrp="1"/>
          </p:cNvSpPr>
          <p:nvPr>
            <p:ph idx="1"/>
          </p:nvPr>
        </p:nvSpPr>
        <p:spPr>
          <a:xfrm>
            <a:off x="677334" y="1689567"/>
            <a:ext cx="9192807" cy="4469186"/>
          </a:xfrm>
        </p:spPr>
        <p:txBody>
          <a:bodyPr/>
          <a:lstStyle/>
          <a:p>
            <a:pPr marL="0" indent="0" algn="just">
              <a:buNone/>
            </a:pPr>
            <a:r>
              <a:rPr lang="en-US" sz="2800" b="1" dirty="0" smtClean="0">
                <a:solidFill>
                  <a:srgbClr val="C00000"/>
                </a:solidFill>
              </a:rPr>
              <a:t>Ion exchange</a:t>
            </a:r>
          </a:p>
          <a:p>
            <a:pPr marL="0" marR="0" indent="0" algn="just">
              <a:lnSpc>
                <a:spcPct val="150000"/>
              </a:lnSpc>
              <a:spcBef>
                <a:spcPts val="0"/>
              </a:spcBef>
              <a:spcAft>
                <a:spcPts val="800"/>
              </a:spcAft>
              <a:buNone/>
            </a:pPr>
            <a:r>
              <a:rPr lang="en-GB" sz="2400" dirty="0" smtClean="0">
                <a:latin typeface="Arial" panose="020B0604020202020204" pitchFamily="34" charset="0"/>
                <a:ea typeface="Times New Roman" panose="02020603050405020304" pitchFamily="18" charset="0"/>
                <a:cs typeface="Arial" panose="020B0604020202020204" pitchFamily="34" charset="0"/>
              </a:rPr>
              <a:t>It </a:t>
            </a:r>
            <a:r>
              <a:rPr lang="en-GB" sz="2400" dirty="0">
                <a:latin typeface="Arial" panose="020B0604020202020204" pitchFamily="34" charset="0"/>
                <a:ea typeface="Times New Roman" panose="02020603050405020304" pitchFamily="18" charset="0"/>
                <a:cs typeface="Arial" panose="020B0604020202020204" pitchFamily="34" charset="0"/>
              </a:rPr>
              <a:t>is interchange of ions between colloids and soil solution (water having dissolved salts in the soil) and /or between the solid phases if these are in a close contact. </a:t>
            </a:r>
            <a:endParaRPr lang="en-GB" sz="2400" dirty="0" smtClean="0">
              <a:latin typeface="Arial" panose="020B0604020202020204" pitchFamily="34" charset="0"/>
              <a:ea typeface="Times New Roman" panose="02020603050405020304" pitchFamily="18" charset="0"/>
              <a:cs typeface="Arial" panose="020B0604020202020204" pitchFamily="34" charset="0"/>
            </a:endParaRPr>
          </a:p>
          <a:p>
            <a:pPr marL="0" marR="0" indent="0" algn="just">
              <a:lnSpc>
                <a:spcPct val="150000"/>
              </a:lnSpc>
              <a:spcBef>
                <a:spcPts val="0"/>
              </a:spcBef>
              <a:spcAft>
                <a:spcPts val="800"/>
              </a:spcAft>
              <a:buNone/>
            </a:pPr>
            <a:r>
              <a:rPr lang="en-GB" sz="2400" dirty="0" smtClean="0">
                <a:latin typeface="Arial" panose="020B0604020202020204" pitchFamily="34" charset="0"/>
                <a:ea typeface="Times New Roman" panose="02020603050405020304" pitchFamily="18" charset="0"/>
                <a:cs typeface="Arial" panose="020B0604020202020204" pitchFamily="34" charset="0"/>
              </a:rPr>
              <a:t>If </a:t>
            </a:r>
            <a:r>
              <a:rPr lang="en-GB" sz="2400" dirty="0">
                <a:latin typeface="Arial" panose="020B0604020202020204" pitchFamily="34" charset="0"/>
                <a:ea typeface="Times New Roman" panose="02020603050405020304" pitchFamily="18" charset="0"/>
                <a:cs typeface="Arial" panose="020B0604020202020204" pitchFamily="34" charset="0"/>
              </a:rPr>
              <a:t>the process is between cations, it is a called cation exchange and for anions </a:t>
            </a:r>
            <a:r>
              <a:rPr lang="en-GB" sz="2400" dirty="0" smtClean="0">
                <a:latin typeface="Arial" panose="020B0604020202020204" pitchFamily="34" charset="0"/>
                <a:ea typeface="Times New Roman" panose="02020603050405020304" pitchFamily="18" charset="0"/>
                <a:cs typeface="Arial" panose="020B0604020202020204" pitchFamily="34" charset="0"/>
              </a:rPr>
              <a:t>it </a:t>
            </a:r>
            <a:r>
              <a:rPr lang="en-GB" sz="2400" dirty="0">
                <a:latin typeface="Arial" panose="020B0604020202020204" pitchFamily="34" charset="0"/>
                <a:ea typeface="Times New Roman" panose="02020603050405020304" pitchFamily="18" charset="0"/>
                <a:cs typeface="Arial" panose="020B0604020202020204" pitchFamily="34" charset="0"/>
              </a:rPr>
              <a:t>is termed as anion exchange.</a:t>
            </a:r>
            <a:endParaRPr lang="en-US" sz="3200" dirty="0">
              <a:latin typeface="Arial" panose="020B0604020202020204" pitchFamily="34" charset="0"/>
              <a:ea typeface="Times New Roman" panose="02020603050405020304" pitchFamily="18" charset="0"/>
              <a:cs typeface="Arial" panose="020B0604020202020204" pitchFamily="34" charset="0"/>
            </a:endParaRPr>
          </a:p>
          <a:p>
            <a:pPr marL="0" marR="0" algn="just">
              <a:lnSpc>
                <a:spcPct val="150000"/>
              </a:lnSpc>
              <a:spcBef>
                <a:spcPts val="0"/>
              </a:spcBef>
              <a:spcAft>
                <a:spcPts val="800"/>
              </a:spcAft>
            </a:pPr>
            <a:r>
              <a:rPr lang="en-GB" sz="2400" dirty="0">
                <a:latin typeface="Arial" panose="020B0604020202020204" pitchFamily="34" charset="0"/>
                <a:ea typeface="Times New Roman" panose="02020603050405020304" pitchFamily="18" charset="0"/>
                <a:cs typeface="Arial" panose="020B0604020202020204" pitchFamily="34" charset="0"/>
              </a:rPr>
              <a:t>These are reversible </a:t>
            </a:r>
            <a:r>
              <a:rPr lang="en-GB" sz="2400" dirty="0" smtClean="0">
                <a:latin typeface="Arial" panose="020B0604020202020204" pitchFamily="34" charset="0"/>
                <a:ea typeface="Times New Roman" panose="02020603050405020304" pitchFamily="18" charset="0"/>
                <a:cs typeface="Arial" panose="020B0604020202020204" pitchFamily="34" charset="0"/>
              </a:rPr>
              <a:t>reactions.</a:t>
            </a:r>
            <a:endParaRPr lang="en-US" sz="3200" dirty="0">
              <a:latin typeface="Arial" panose="020B0604020202020204" pitchFamily="34" charset="0"/>
              <a:ea typeface="Times New Roman" panose="02020603050405020304" pitchFamily="18" charset="0"/>
              <a:cs typeface="Arial" panose="020B0604020202020204" pitchFamily="34" charset="0"/>
            </a:endParaRPr>
          </a:p>
          <a:p>
            <a:pPr marL="0" indent="0" algn="just">
              <a:buNone/>
            </a:pPr>
            <a:endParaRPr lang="en-US" b="1" dirty="0"/>
          </a:p>
        </p:txBody>
      </p:sp>
    </p:spTree>
    <p:extLst>
      <p:ext uri="{BB962C8B-B14F-4D97-AF65-F5344CB8AC3E}">
        <p14:creationId xmlns:p14="http://schemas.microsoft.com/office/powerpoint/2010/main" val="13468268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72004"/>
          </a:xfrm>
        </p:spPr>
        <p:txBody>
          <a:bodyPr/>
          <a:lstStyle/>
          <a:p>
            <a:r>
              <a:rPr lang="en-US" dirty="0" smtClean="0"/>
              <a:t>Cation exchange</a:t>
            </a:r>
            <a:endParaRPr lang="en-US" dirty="0"/>
          </a:p>
        </p:txBody>
      </p:sp>
      <p:sp>
        <p:nvSpPr>
          <p:cNvPr id="3" name="Content Placeholder 2"/>
          <p:cNvSpPr>
            <a:spLocks noGrp="1"/>
          </p:cNvSpPr>
          <p:nvPr>
            <p:ph idx="1"/>
          </p:nvPr>
        </p:nvSpPr>
        <p:spPr>
          <a:xfrm>
            <a:off x="838200" y="1237130"/>
            <a:ext cx="9516035" cy="4948517"/>
          </a:xfrm>
        </p:spPr>
        <p:txBody>
          <a:bodyPr>
            <a:normAutofit/>
          </a:bodyPr>
          <a:lstStyle/>
          <a:p>
            <a:pPr marL="0" indent="0" algn="just">
              <a:buNone/>
            </a:pPr>
            <a:r>
              <a:rPr lang="en-GB" sz="2400" dirty="0">
                <a:latin typeface="Arial" panose="020B0604020202020204" pitchFamily="34" charset="0"/>
                <a:ea typeface="Times New Roman" panose="02020603050405020304" pitchFamily="18" charset="0"/>
                <a:cs typeface="Arial" panose="020B0604020202020204" pitchFamily="34" charset="0"/>
              </a:rPr>
              <a:t>C</a:t>
            </a:r>
            <a:r>
              <a:rPr lang="en-GB" sz="2400" dirty="0" smtClean="0">
                <a:latin typeface="Arial" panose="020B0604020202020204" pitchFamily="34" charset="0"/>
                <a:ea typeface="Times New Roman" panose="02020603050405020304" pitchFamily="18" charset="0"/>
                <a:cs typeface="Arial" panose="020B0604020202020204" pitchFamily="34" charset="0"/>
              </a:rPr>
              <a:t>ations are </a:t>
            </a:r>
            <a:r>
              <a:rPr lang="en-GB" sz="2400" dirty="0">
                <a:latin typeface="Arial" panose="020B0604020202020204" pitchFamily="34" charset="0"/>
                <a:ea typeface="Times New Roman" panose="02020603050405020304" pitchFamily="18" charset="0"/>
                <a:cs typeface="Arial" panose="020B0604020202020204" pitchFamily="34" charset="0"/>
              </a:rPr>
              <a:t>positively charged </a:t>
            </a:r>
            <a:r>
              <a:rPr lang="en-GB" sz="2400" dirty="0" smtClean="0">
                <a:latin typeface="Arial" panose="020B0604020202020204" pitchFamily="34" charset="0"/>
                <a:ea typeface="Times New Roman" panose="02020603050405020304" pitchFamily="18" charset="0"/>
                <a:cs typeface="Arial" panose="020B0604020202020204" pitchFamily="34" charset="0"/>
              </a:rPr>
              <a:t>ions. Soil </a:t>
            </a:r>
            <a:r>
              <a:rPr lang="en-GB" sz="2400" dirty="0">
                <a:latin typeface="Arial" panose="020B0604020202020204" pitchFamily="34" charset="0"/>
                <a:ea typeface="Times New Roman" panose="02020603050405020304" pitchFamily="18" charset="0"/>
                <a:cs typeface="Arial" panose="020B0604020202020204" pitchFamily="34" charset="0"/>
              </a:rPr>
              <a:t>colloids have negative charges on their surfaces. Cations are adsorbed at these negatively charged sites. The adsorbed cations can be exchanged by other cations present in soil solution. This exchange of one positive ion by another is called cation </a:t>
            </a:r>
            <a:r>
              <a:rPr lang="en-GB" sz="2400" dirty="0" smtClean="0">
                <a:latin typeface="Arial" panose="020B0604020202020204" pitchFamily="34" charset="0"/>
                <a:ea typeface="Times New Roman" panose="02020603050405020304" pitchFamily="18" charset="0"/>
                <a:cs typeface="Arial" panose="020B0604020202020204" pitchFamily="34" charset="0"/>
              </a:rPr>
              <a:t>exchange.</a:t>
            </a:r>
          </a:p>
          <a:p>
            <a:pPr marL="0" indent="0" algn="just">
              <a:buNone/>
            </a:pPr>
            <a:r>
              <a:rPr lang="en-GB" sz="2400" dirty="0" smtClean="0">
                <a:latin typeface="Arial" panose="020B0604020202020204" pitchFamily="34" charset="0"/>
                <a:ea typeface="Times New Roman" panose="02020603050405020304" pitchFamily="18" charset="0"/>
                <a:cs typeface="Arial" panose="020B0604020202020204" pitchFamily="34" charset="0"/>
              </a:rPr>
              <a:t>For </a:t>
            </a:r>
            <a:r>
              <a:rPr lang="en-GB" sz="2400" dirty="0">
                <a:latin typeface="Arial" panose="020B0604020202020204" pitchFamily="34" charset="0"/>
                <a:ea typeface="Times New Roman" panose="02020603050405020304" pitchFamily="18" charset="0"/>
                <a:cs typeface="Arial" panose="020B0604020202020204" pitchFamily="34" charset="0"/>
              </a:rPr>
              <a:t>example, when an </a:t>
            </a:r>
            <a:r>
              <a:rPr lang="en-GB" sz="2400" dirty="0" smtClean="0">
                <a:latin typeface="Arial" panose="020B0604020202020204" pitchFamily="34" charset="0"/>
                <a:ea typeface="Times New Roman" panose="02020603050405020304" pitchFamily="18" charset="0"/>
                <a:cs typeface="Arial" panose="020B0604020202020204" pitchFamily="34" charset="0"/>
              </a:rPr>
              <a:t>NH</a:t>
            </a:r>
            <a:r>
              <a:rPr lang="en-GB" sz="2400" baseline="-25000" dirty="0" smtClean="0">
                <a:latin typeface="Arial" panose="020B0604020202020204" pitchFamily="34" charset="0"/>
                <a:ea typeface="Times New Roman" panose="02020603050405020304" pitchFamily="18" charset="0"/>
                <a:cs typeface="Arial" panose="020B0604020202020204" pitchFamily="34" charset="0"/>
              </a:rPr>
              <a:t>4</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a:t>
            </a:r>
            <a:r>
              <a:rPr lang="en-GB" sz="2400" dirty="0" smtClean="0">
                <a:latin typeface="Arial" panose="020B0604020202020204" pitchFamily="34" charset="0"/>
                <a:ea typeface="Times New Roman" panose="02020603050405020304" pitchFamily="18" charset="0"/>
                <a:cs typeface="Arial" panose="020B0604020202020204" pitchFamily="34" charset="0"/>
              </a:rPr>
              <a:t> </a:t>
            </a:r>
            <a:r>
              <a:rPr lang="en-GB" sz="2400" dirty="0">
                <a:latin typeface="Arial" panose="020B0604020202020204" pitchFamily="34" charset="0"/>
                <a:ea typeface="Times New Roman" panose="02020603050405020304" pitchFamily="18" charset="0"/>
                <a:cs typeface="Arial" panose="020B0604020202020204" pitchFamily="34" charset="0"/>
              </a:rPr>
              <a:t>containing fertilizer is added to a soil, many of the numerous </a:t>
            </a:r>
            <a:r>
              <a:rPr lang="en-GB" sz="2400" dirty="0" smtClean="0">
                <a:latin typeface="Arial" panose="020B0604020202020204" pitchFamily="34" charset="0"/>
                <a:ea typeface="Times New Roman" panose="02020603050405020304" pitchFamily="18" charset="0"/>
                <a:cs typeface="Arial" panose="020B0604020202020204" pitchFamily="34" charset="0"/>
              </a:rPr>
              <a:t>NH</a:t>
            </a:r>
            <a:r>
              <a:rPr lang="en-GB" sz="2400" baseline="-25000" dirty="0" smtClean="0">
                <a:latin typeface="Arial" panose="020B0604020202020204" pitchFamily="34" charset="0"/>
                <a:ea typeface="Times New Roman" panose="02020603050405020304" pitchFamily="18" charset="0"/>
                <a:cs typeface="Arial" panose="020B0604020202020204" pitchFamily="34" charset="0"/>
              </a:rPr>
              <a:t>4</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a:t>
            </a:r>
            <a:r>
              <a:rPr lang="en-GB" sz="2400" dirty="0" smtClean="0">
                <a:latin typeface="Arial" panose="020B0604020202020204" pitchFamily="34" charset="0"/>
                <a:ea typeface="Times New Roman" panose="02020603050405020304" pitchFamily="18" charset="0"/>
                <a:cs typeface="Arial" panose="020B0604020202020204" pitchFamily="34" charset="0"/>
              </a:rPr>
              <a:t> </a:t>
            </a:r>
            <a:r>
              <a:rPr lang="en-GB" sz="2400" dirty="0">
                <a:latin typeface="Arial" panose="020B0604020202020204" pitchFamily="34" charset="0"/>
                <a:ea typeface="Times New Roman" panose="02020603050405020304" pitchFamily="18" charset="0"/>
                <a:cs typeface="Arial" panose="020B0604020202020204" pitchFamily="34" charset="0"/>
              </a:rPr>
              <a:t>ions replace the other cations that are already adsorbed to the exchange sites. Cation exchange </a:t>
            </a:r>
            <a:r>
              <a:rPr lang="en-GB" sz="2400" dirty="0" smtClean="0">
                <a:latin typeface="Arial" panose="020B0604020202020204" pitchFamily="34" charset="0"/>
                <a:ea typeface="Times New Roman" panose="02020603050405020304" pitchFamily="18" charset="0"/>
                <a:cs typeface="Arial" panose="020B0604020202020204" pitchFamily="34" charset="0"/>
              </a:rPr>
              <a:t>takes </a:t>
            </a:r>
            <a:r>
              <a:rPr lang="en-GB" sz="2400" dirty="0">
                <a:latin typeface="Arial" panose="020B0604020202020204" pitchFamily="34" charset="0"/>
                <a:ea typeface="Times New Roman" panose="02020603050405020304" pitchFamily="18" charset="0"/>
                <a:cs typeface="Arial" panose="020B0604020202020204" pitchFamily="34" charset="0"/>
              </a:rPr>
              <a:t>place on the surfaces of clay and humus colloids as well as on the surfaces </a:t>
            </a:r>
            <a:r>
              <a:rPr lang="en-GB" sz="2400" dirty="0" smtClean="0">
                <a:latin typeface="Arial" panose="020B0604020202020204" pitchFamily="34" charset="0"/>
                <a:ea typeface="Times New Roman" panose="02020603050405020304" pitchFamily="18" charset="0"/>
                <a:cs typeface="Arial" panose="020B0604020202020204" pitchFamily="34" charset="0"/>
              </a:rPr>
              <a:t>of </a:t>
            </a:r>
            <a:r>
              <a:rPr lang="en-GB" sz="2400" dirty="0">
                <a:latin typeface="Arial" panose="020B0604020202020204" pitchFamily="34" charset="0"/>
                <a:ea typeface="Times New Roman" panose="02020603050405020304" pitchFamily="18" charset="0"/>
                <a:cs typeface="Arial" panose="020B0604020202020204" pitchFamily="34" charset="0"/>
              </a:rPr>
              <a:t>plant </a:t>
            </a:r>
            <a:r>
              <a:rPr lang="en-GB" sz="2400" dirty="0" smtClean="0">
                <a:latin typeface="Arial" panose="020B0604020202020204" pitchFamily="34" charset="0"/>
                <a:ea typeface="Times New Roman" panose="02020603050405020304" pitchFamily="18" charset="0"/>
                <a:cs typeface="Arial" panose="020B0604020202020204" pitchFamily="34" charset="0"/>
              </a:rPr>
              <a:t>roots.</a:t>
            </a:r>
          </a:p>
          <a:p>
            <a:pPr marL="0" indent="0" algn="just">
              <a:buNone/>
            </a:pPr>
            <a:r>
              <a:rPr lang="en-GB" sz="2400" dirty="0" smtClean="0">
                <a:latin typeface="Arial" panose="020B0604020202020204" pitchFamily="34" charset="0"/>
                <a:ea typeface="Times New Roman" panose="02020603050405020304" pitchFamily="18" charset="0"/>
                <a:cs typeface="Arial" panose="020B0604020202020204" pitchFamily="34" charset="0"/>
              </a:rPr>
              <a:t>The cations </a:t>
            </a:r>
            <a:r>
              <a:rPr lang="en-GB" sz="2400" dirty="0">
                <a:latin typeface="Arial" panose="020B0604020202020204" pitchFamily="34" charset="0"/>
                <a:ea typeface="Times New Roman" panose="02020603050405020304" pitchFamily="18" charset="0"/>
                <a:cs typeface="Arial" panose="020B0604020202020204" pitchFamily="34" charset="0"/>
              </a:rPr>
              <a:t>mostly present on the cation </a:t>
            </a:r>
            <a:r>
              <a:rPr lang="en-GB" sz="2400" dirty="0" smtClean="0">
                <a:latin typeface="Arial" panose="020B0604020202020204" pitchFamily="34" charset="0"/>
                <a:ea typeface="Times New Roman" panose="02020603050405020304" pitchFamily="18" charset="0"/>
                <a:cs typeface="Arial" panose="020B0604020202020204" pitchFamily="34" charset="0"/>
              </a:rPr>
              <a:t>exchange sites </a:t>
            </a:r>
            <a:r>
              <a:rPr lang="en-GB" sz="2400" dirty="0">
                <a:latin typeface="Arial" panose="020B0604020202020204" pitchFamily="34" charset="0"/>
                <a:ea typeface="Times New Roman" panose="02020603050405020304" pitchFamily="18" charset="0"/>
                <a:cs typeface="Arial" panose="020B0604020202020204" pitchFamily="34" charset="0"/>
              </a:rPr>
              <a:t>of the soil colloids are </a:t>
            </a:r>
            <a:r>
              <a:rPr lang="en-GB" sz="2400" dirty="0" smtClean="0">
                <a:latin typeface="Arial" panose="020B0604020202020204" pitchFamily="34" charset="0"/>
                <a:ea typeface="Times New Roman" panose="02020603050405020304" pitchFamily="18" charset="0"/>
                <a:cs typeface="Arial" panose="020B0604020202020204" pitchFamily="34" charset="0"/>
              </a:rPr>
              <a:t>Ca</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2+</a:t>
            </a:r>
            <a:r>
              <a:rPr lang="en-GB" sz="2400" dirty="0" smtClean="0">
                <a:latin typeface="Arial" panose="020B0604020202020204" pitchFamily="34" charset="0"/>
                <a:ea typeface="Times New Roman" panose="02020603050405020304" pitchFamily="18" charset="0"/>
                <a:cs typeface="Arial" panose="020B0604020202020204" pitchFamily="34" charset="0"/>
              </a:rPr>
              <a:t>, Mg</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2+</a:t>
            </a:r>
            <a:r>
              <a:rPr lang="en-GB" sz="2400" dirty="0" smtClean="0">
                <a:latin typeface="Arial" panose="020B0604020202020204" pitchFamily="34" charset="0"/>
                <a:ea typeface="Times New Roman" panose="02020603050405020304" pitchFamily="18" charset="0"/>
                <a:cs typeface="Arial" panose="020B0604020202020204" pitchFamily="34" charset="0"/>
              </a:rPr>
              <a:t>, H</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a:t>
            </a:r>
            <a:r>
              <a:rPr lang="en-GB" sz="2400" dirty="0" smtClean="0">
                <a:latin typeface="Arial" panose="020B0604020202020204" pitchFamily="34" charset="0"/>
                <a:ea typeface="Times New Roman" panose="02020603050405020304" pitchFamily="18" charset="0"/>
                <a:cs typeface="Arial" panose="020B0604020202020204" pitchFamily="34" charset="0"/>
              </a:rPr>
              <a:t>, Na</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a:t>
            </a:r>
            <a:r>
              <a:rPr lang="en-GB" sz="2400" dirty="0" smtClean="0">
                <a:latin typeface="Arial" panose="020B0604020202020204" pitchFamily="34" charset="0"/>
                <a:ea typeface="Times New Roman" panose="02020603050405020304" pitchFamily="18" charset="0"/>
                <a:cs typeface="Arial" panose="020B0604020202020204" pitchFamily="34" charset="0"/>
              </a:rPr>
              <a:t>, K</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a:t>
            </a:r>
            <a:r>
              <a:rPr lang="en-GB" sz="2400" dirty="0" smtClean="0">
                <a:latin typeface="Arial" panose="020B0604020202020204" pitchFamily="34" charset="0"/>
                <a:ea typeface="Times New Roman" panose="02020603050405020304" pitchFamily="18" charset="0"/>
                <a:cs typeface="Arial" panose="020B0604020202020204" pitchFamily="34" charset="0"/>
              </a:rPr>
              <a:t>, </a:t>
            </a:r>
            <a:r>
              <a:rPr lang="en-GB" sz="2400" dirty="0">
                <a:latin typeface="Arial" panose="020B0604020202020204" pitchFamily="34" charset="0"/>
                <a:ea typeface="Times New Roman" panose="02020603050405020304" pitchFamily="18" charset="0"/>
                <a:cs typeface="Arial" panose="020B0604020202020204" pitchFamily="34" charset="0"/>
              </a:rPr>
              <a:t>and </a:t>
            </a:r>
            <a:r>
              <a:rPr lang="en-GB" sz="2400" dirty="0" smtClean="0">
                <a:latin typeface="Arial" panose="020B0604020202020204" pitchFamily="34" charset="0"/>
                <a:ea typeface="Times New Roman" panose="02020603050405020304" pitchFamily="18" charset="0"/>
                <a:cs typeface="Arial" panose="020B0604020202020204" pitchFamily="34" charset="0"/>
              </a:rPr>
              <a:t>A1</a:t>
            </a:r>
            <a:r>
              <a:rPr lang="en-GB" sz="2400" baseline="30000" dirty="0" smtClean="0">
                <a:latin typeface="Arial" panose="020B0604020202020204" pitchFamily="34" charset="0"/>
                <a:ea typeface="Times New Roman" panose="02020603050405020304" pitchFamily="18" charset="0"/>
                <a:cs typeface="Arial" panose="020B0604020202020204" pitchFamily="34" charset="0"/>
              </a:rPr>
              <a:t>3+</a:t>
            </a:r>
            <a:r>
              <a:rPr lang="en-GB" sz="2400" dirty="0" smtClean="0">
                <a:latin typeface="Arial" panose="020B0604020202020204" pitchFamily="34" charset="0"/>
                <a:ea typeface="Times New Roman" panose="02020603050405020304" pitchFamily="18"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53999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88863"/>
          </a:xfrm>
        </p:spPr>
        <p:txBody>
          <a:bodyPr>
            <a:normAutofit/>
          </a:bodyPr>
          <a:lstStyle/>
          <a:p>
            <a:r>
              <a:rPr lang="en-GB" dirty="0"/>
              <a:t>Cation Exchange Capacity (CEC)</a:t>
            </a:r>
            <a:r>
              <a:rPr lang="en-US" dirty="0"/>
              <a:t/>
            </a:r>
            <a:br>
              <a:rPr lang="en-US" dirty="0"/>
            </a:br>
            <a:endParaRPr lang="en-US" dirty="0"/>
          </a:p>
        </p:txBody>
      </p:sp>
      <p:sp>
        <p:nvSpPr>
          <p:cNvPr id="3" name="Content Placeholder 2"/>
          <p:cNvSpPr>
            <a:spLocks noGrp="1"/>
          </p:cNvSpPr>
          <p:nvPr>
            <p:ph idx="1"/>
          </p:nvPr>
        </p:nvSpPr>
        <p:spPr>
          <a:xfrm>
            <a:off x="838200" y="1277471"/>
            <a:ext cx="8453718" cy="4531658"/>
          </a:xfrm>
        </p:spPr>
        <p:txBody>
          <a:bodyPr>
            <a:normAutofit/>
          </a:bodyPr>
          <a:lstStyle/>
          <a:p>
            <a:pPr marL="0" indent="0" algn="just">
              <a:buNone/>
            </a:pPr>
            <a:r>
              <a:rPr lang="en-GB" sz="2400" dirty="0">
                <a:latin typeface="Arial" panose="020B0604020202020204" pitchFamily="34" charset="0"/>
                <a:ea typeface="Times New Roman" panose="02020603050405020304" pitchFamily="18" charset="0"/>
                <a:cs typeface="Arial" panose="020B0604020202020204" pitchFamily="34" charset="0"/>
              </a:rPr>
              <a:t>It is defined as the total exchangeable cations that a soil can hold at a specific </a:t>
            </a:r>
            <a:r>
              <a:rPr lang="en-GB" sz="2400" dirty="0" err="1">
                <a:latin typeface="Arial" panose="020B0604020202020204" pitchFamily="34" charset="0"/>
                <a:ea typeface="Times New Roman" panose="02020603050405020304" pitchFamily="18" charset="0"/>
                <a:cs typeface="Arial" panose="020B0604020202020204" pitchFamily="34" charset="0"/>
              </a:rPr>
              <a:t>pH.</a:t>
            </a:r>
            <a:r>
              <a:rPr lang="en-GB" sz="2400" dirty="0">
                <a:latin typeface="Arial" panose="020B0604020202020204" pitchFamily="34" charset="0"/>
                <a:ea typeface="Times New Roman" panose="02020603050405020304" pitchFamily="18" charset="0"/>
                <a:cs typeface="Arial" panose="020B0604020202020204" pitchFamily="34" charset="0"/>
              </a:rPr>
              <a:t> It is usually reported in centimoles </a:t>
            </a:r>
            <a:r>
              <a:rPr lang="en-GB" sz="2400" dirty="0" smtClean="0">
                <a:latin typeface="Arial" panose="020B0604020202020204" pitchFamily="34" charset="0"/>
                <a:ea typeface="Times New Roman" panose="02020603050405020304" pitchFamily="18" charset="0"/>
                <a:cs typeface="Arial" panose="020B0604020202020204" pitchFamily="34" charset="0"/>
              </a:rPr>
              <a:t>of </a:t>
            </a:r>
            <a:r>
              <a:rPr lang="en-GB" sz="2400" dirty="0">
                <a:latin typeface="Arial" panose="020B0604020202020204" pitchFamily="34" charset="0"/>
                <a:ea typeface="Times New Roman" panose="02020603050405020304" pitchFamily="18" charset="0"/>
                <a:cs typeface="Arial" panose="020B0604020202020204" pitchFamily="34" charset="0"/>
              </a:rPr>
              <a:t>charge per kilogram dry soil </a:t>
            </a:r>
            <a:r>
              <a:rPr lang="en-GB" sz="2400" dirty="0" smtClean="0">
                <a:latin typeface="Arial" panose="020B0604020202020204" pitchFamily="34" charset="0"/>
                <a:ea typeface="Times New Roman" panose="02020603050405020304" pitchFamily="18" charset="0"/>
                <a:cs typeface="Arial" panose="020B0604020202020204" pitchFamily="34" charset="0"/>
              </a:rPr>
              <a:t>(cmol </a:t>
            </a:r>
            <a:r>
              <a:rPr lang="en-GB" sz="2400" dirty="0">
                <a:latin typeface="Arial" panose="020B0604020202020204" pitchFamily="34" charset="0"/>
                <a:ea typeface="Times New Roman" panose="02020603050405020304" pitchFamily="18" charset="0"/>
                <a:cs typeface="Arial" panose="020B0604020202020204" pitchFamily="34" charset="0"/>
              </a:rPr>
              <a:t>(+) kg</a:t>
            </a:r>
            <a:r>
              <a:rPr lang="en-GB" sz="2400" baseline="30000" dirty="0">
                <a:latin typeface="Arial" panose="020B0604020202020204" pitchFamily="34" charset="0"/>
                <a:ea typeface="Times New Roman" panose="02020603050405020304" pitchFamily="18" charset="0"/>
                <a:cs typeface="Arial" panose="020B0604020202020204" pitchFamily="34" charset="0"/>
              </a:rPr>
              <a:t>-1</a:t>
            </a:r>
            <a:r>
              <a:rPr lang="en-GB" sz="2400" dirty="0">
                <a:latin typeface="Arial" panose="020B0604020202020204" pitchFamily="34" charset="0"/>
                <a:ea typeface="Times New Roman" panose="02020603050405020304" pitchFamily="18" charset="0"/>
                <a:cs typeface="Arial" panose="020B0604020202020204" pitchFamily="34" charset="0"/>
              </a:rPr>
              <a:t> soil</a:t>
            </a:r>
            <a:r>
              <a:rPr lang="en-GB" sz="2400" dirty="0" smtClean="0">
                <a:latin typeface="Arial" panose="020B0604020202020204" pitchFamily="34" charset="0"/>
                <a:ea typeface="Times New Roman" panose="02020603050405020304" pitchFamily="18" charset="0"/>
                <a:cs typeface="Arial" panose="020B0604020202020204" pitchFamily="34" charset="0"/>
              </a:rPr>
              <a:t>).</a:t>
            </a:r>
          </a:p>
          <a:p>
            <a:pPr marL="0" indent="0" algn="just">
              <a:buNone/>
            </a:pPr>
            <a:r>
              <a:rPr lang="en-GB" sz="2800" dirty="0">
                <a:solidFill>
                  <a:srgbClr val="C00000"/>
                </a:solidFill>
              </a:rPr>
              <a:t>Factors affecting </a:t>
            </a:r>
            <a:r>
              <a:rPr lang="en-GB" sz="2800" dirty="0" smtClean="0">
                <a:solidFill>
                  <a:srgbClr val="C00000"/>
                </a:solidFill>
              </a:rPr>
              <a:t>CEC</a:t>
            </a:r>
          </a:p>
          <a:p>
            <a:pPr marL="0" indent="0" algn="just">
              <a:buNone/>
            </a:pPr>
            <a:r>
              <a:rPr lang="en-GB" sz="2800" dirty="0" smtClean="0">
                <a:solidFill>
                  <a:srgbClr val="C00000"/>
                </a:solidFill>
              </a:rPr>
              <a:t>1-	pH</a:t>
            </a:r>
          </a:p>
          <a:p>
            <a:pPr marL="0" indent="0" algn="just">
              <a:buNone/>
            </a:pPr>
            <a:r>
              <a:rPr lang="en-US" sz="2400" dirty="0"/>
              <a:t>The CEC of a soil changes with a change in </a:t>
            </a:r>
            <a:r>
              <a:rPr lang="en-US" sz="2400" dirty="0" err="1"/>
              <a:t>pH.</a:t>
            </a:r>
            <a:r>
              <a:rPr lang="en-US" sz="2400" dirty="0"/>
              <a:t> As the pH rises, pH dependent CEC also increases.  Most CEC from humus is pH dependent and up to 10-40% of the soil CEC may be from pH dependent charges</a:t>
            </a:r>
            <a:r>
              <a:rPr lang="en-US" sz="2400" dirty="0" smtClean="0"/>
              <a:t>.</a:t>
            </a:r>
            <a:endParaRPr lang="en-US" sz="2400" dirty="0"/>
          </a:p>
        </p:txBody>
      </p:sp>
    </p:spTree>
    <p:extLst>
      <p:ext uri="{BB962C8B-B14F-4D97-AF65-F5344CB8AC3E}">
        <p14:creationId xmlns:p14="http://schemas.microsoft.com/office/powerpoint/2010/main" val="21185518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8567"/>
            <a:ext cx="8435802" cy="5069542"/>
          </a:xfrm>
        </p:spPr>
        <p:txBody>
          <a:bodyPr>
            <a:normAutofit fontScale="92500" lnSpcReduction="10000"/>
          </a:bodyPr>
          <a:lstStyle/>
          <a:p>
            <a:pPr marL="0" marR="0" indent="0" algn="just">
              <a:lnSpc>
                <a:spcPct val="150000"/>
              </a:lnSpc>
              <a:spcBef>
                <a:spcPts val="0"/>
              </a:spcBef>
              <a:spcAft>
                <a:spcPts val="800"/>
              </a:spcAft>
              <a:buNone/>
            </a:pPr>
            <a:r>
              <a:rPr lang="en-GB" sz="2600" b="1" dirty="0">
                <a:solidFill>
                  <a:srgbClr val="C00000"/>
                </a:solidFill>
              </a:rPr>
              <a:t>2. Amount of clay</a:t>
            </a:r>
            <a:endParaRPr lang="en-GB" sz="2600" b="1" dirty="0" smtClean="0">
              <a:solidFill>
                <a:srgbClr val="C00000"/>
              </a:solidFill>
              <a:ea typeface="Times New Roman" panose="02020603050405020304" pitchFamily="18" charset="0"/>
              <a:cs typeface="Times New Roman" panose="02020603050405020304" pitchFamily="18" charset="0"/>
            </a:endParaRPr>
          </a:p>
          <a:p>
            <a:pPr marL="0" marR="0" indent="0" algn="just">
              <a:lnSpc>
                <a:spcPct val="150000"/>
              </a:lnSpc>
              <a:spcBef>
                <a:spcPts val="0"/>
              </a:spcBef>
              <a:spcAft>
                <a:spcPts val="800"/>
              </a:spcAft>
              <a:buNone/>
            </a:pPr>
            <a:r>
              <a:rPr lang="en-GB" sz="2400" dirty="0" smtClean="0">
                <a:ea typeface="Times New Roman" panose="02020603050405020304" pitchFamily="18" charset="0"/>
                <a:cs typeface="Times New Roman" panose="02020603050405020304" pitchFamily="18" charset="0"/>
              </a:rPr>
              <a:t>The </a:t>
            </a:r>
            <a:r>
              <a:rPr lang="en-GB" sz="2400" dirty="0">
                <a:ea typeface="Times New Roman" panose="02020603050405020304" pitchFamily="18" charset="0"/>
                <a:cs typeface="Times New Roman" panose="02020603050405020304" pitchFamily="18" charset="0"/>
              </a:rPr>
              <a:t>CEC </a:t>
            </a:r>
            <a:r>
              <a:rPr lang="en-GB" sz="2400" dirty="0" smtClean="0">
                <a:ea typeface="Times New Roman" panose="02020603050405020304" pitchFamily="18" charset="0"/>
                <a:cs typeface="Times New Roman" panose="02020603050405020304" pitchFamily="18" charset="0"/>
              </a:rPr>
              <a:t>of </a:t>
            </a:r>
            <a:r>
              <a:rPr lang="en-GB" sz="2400" dirty="0">
                <a:ea typeface="Times New Roman" panose="02020603050405020304" pitchFamily="18" charset="0"/>
                <a:cs typeface="Times New Roman" panose="02020603050405020304" pitchFamily="18" charset="0"/>
              </a:rPr>
              <a:t>soil generally increases with the increase in clay contents, For every 1% clay, a CEC value of 0.5 can be established. For example a soil having 40% clay, the CEC contributed by the clay will be (40*0.5) cmol (+) 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 soil</a:t>
            </a:r>
            <a:r>
              <a:rPr lang="en-GB" sz="2400" dirty="0" smtClean="0">
                <a:ea typeface="Times New Roman" panose="02020603050405020304" pitchFamily="18" charset="0"/>
                <a:cs typeface="Times New Roman" panose="02020603050405020304" pitchFamily="18" charset="0"/>
              </a:rPr>
              <a:t>.</a:t>
            </a:r>
          </a:p>
          <a:p>
            <a:pPr marL="0" indent="0" algn="just">
              <a:lnSpc>
                <a:spcPct val="150000"/>
              </a:lnSpc>
              <a:spcBef>
                <a:spcPts val="0"/>
              </a:spcBef>
              <a:spcAft>
                <a:spcPts val="800"/>
              </a:spcAft>
              <a:buNone/>
            </a:pPr>
            <a:r>
              <a:rPr lang="en-GB" sz="2600" b="1" dirty="0">
                <a:solidFill>
                  <a:srgbClr val="C00000"/>
                </a:solidFill>
              </a:rPr>
              <a:t>3. Type of clay</a:t>
            </a:r>
            <a:endParaRPr lang="en-US" sz="2600" b="1" dirty="0">
              <a:solidFill>
                <a:srgbClr val="C00000"/>
              </a:solidFill>
            </a:endParaRPr>
          </a:p>
          <a:p>
            <a:pPr marL="0" indent="0" algn="just">
              <a:lnSpc>
                <a:spcPct val="160000"/>
              </a:lnSpc>
              <a:buNone/>
            </a:pPr>
            <a:r>
              <a:rPr lang="en-GB" sz="2400" dirty="0">
                <a:ea typeface="Times New Roman" panose="02020603050405020304" pitchFamily="18" charset="0"/>
                <a:cs typeface="Times New Roman" panose="02020603050405020304" pitchFamily="18" charset="0"/>
              </a:rPr>
              <a:t>The soils having </a:t>
            </a:r>
            <a:r>
              <a:rPr lang="en-GB" sz="2400" dirty="0" smtClean="0">
                <a:ea typeface="Times New Roman" panose="02020603050405020304" pitchFamily="18" charset="0"/>
                <a:cs typeface="Times New Roman" panose="02020603050405020304" pitchFamily="18" charset="0"/>
              </a:rPr>
              <a:t>2:1 </a:t>
            </a:r>
            <a:r>
              <a:rPr lang="en-GB" sz="2400" dirty="0">
                <a:ea typeface="Times New Roman" panose="02020603050405020304" pitchFamily="18" charset="0"/>
                <a:cs typeface="Times New Roman" panose="02020603050405020304" pitchFamily="18" charset="0"/>
              </a:rPr>
              <a:t>type of clays (</a:t>
            </a:r>
            <a:r>
              <a:rPr lang="en-GB" sz="2400" dirty="0" smtClean="0">
                <a:ea typeface="Times New Roman" panose="02020603050405020304" pitchFamily="18" charset="0"/>
                <a:cs typeface="Times New Roman" panose="02020603050405020304" pitchFamily="18" charset="0"/>
              </a:rPr>
              <a:t>smectite) </a:t>
            </a:r>
            <a:r>
              <a:rPr lang="en-GB" sz="2400" dirty="0">
                <a:ea typeface="Times New Roman" panose="02020603050405020304" pitchFamily="18" charset="0"/>
                <a:cs typeface="Times New Roman" panose="02020603050405020304" pitchFamily="18" charset="0"/>
              </a:rPr>
              <a:t>have a higher CEC than those having </a:t>
            </a:r>
            <a:r>
              <a:rPr lang="en-GB" sz="2400" dirty="0" smtClean="0">
                <a:ea typeface="Times New Roman" panose="02020603050405020304" pitchFamily="18" charset="0"/>
                <a:cs typeface="Times New Roman" panose="02020603050405020304" pitchFamily="18" charset="0"/>
              </a:rPr>
              <a:t>1:1 </a:t>
            </a:r>
            <a:r>
              <a:rPr lang="en-GB" sz="2400" dirty="0">
                <a:ea typeface="Times New Roman" panose="02020603050405020304" pitchFamily="18" charset="0"/>
                <a:cs typeface="Times New Roman" panose="02020603050405020304" pitchFamily="18" charset="0"/>
              </a:rPr>
              <a:t>type (</a:t>
            </a:r>
            <a:r>
              <a:rPr lang="en-GB" sz="2400" dirty="0" smtClean="0">
                <a:ea typeface="Times New Roman" panose="02020603050405020304" pitchFamily="18" charset="0"/>
                <a:cs typeface="Times New Roman" panose="02020603050405020304" pitchFamily="18" charset="0"/>
              </a:rPr>
              <a:t>kaolinite</a:t>
            </a:r>
            <a:r>
              <a:rPr lang="en-GB" sz="2400" dirty="0">
                <a:ea typeface="Times New Roman" panose="02020603050405020304" pitchFamily="18" charset="0"/>
                <a:cs typeface="Times New Roman" panose="02020603050405020304" pitchFamily="18" charset="0"/>
              </a:rPr>
              <a:t>) clays because smectite clays have more isomorphic substitution than do kaolinite clays.</a:t>
            </a:r>
            <a:endParaRPr lang="en-US" sz="2400"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39816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440" y="381000"/>
            <a:ext cx="8596668" cy="600635"/>
          </a:xfrm>
        </p:spPr>
        <p:txBody>
          <a:bodyPr>
            <a:normAutofit fontScale="90000"/>
          </a:bodyPr>
          <a:lstStyle/>
          <a:p>
            <a:r>
              <a:rPr lang="en-GB" sz="2800" b="1" dirty="0">
                <a:solidFill>
                  <a:srgbClr val="C00000"/>
                </a:solidFill>
              </a:rPr>
              <a:t>4. Amount of organic matter</a:t>
            </a:r>
            <a:r>
              <a:rPr lang="en-US" b="1" dirty="0"/>
              <a:t/>
            </a:r>
            <a:br>
              <a:rPr lang="en-US" b="1" dirty="0"/>
            </a:br>
            <a:endParaRPr lang="en-US" b="1" dirty="0"/>
          </a:p>
        </p:txBody>
      </p:sp>
      <p:sp>
        <p:nvSpPr>
          <p:cNvPr id="3" name="Content Placeholder 2"/>
          <p:cNvSpPr>
            <a:spLocks noGrp="1"/>
          </p:cNvSpPr>
          <p:nvPr>
            <p:ph idx="1"/>
          </p:nvPr>
        </p:nvSpPr>
        <p:spPr>
          <a:xfrm>
            <a:off x="838200" y="1075765"/>
            <a:ext cx="8870576" cy="5513294"/>
          </a:xfrm>
        </p:spPr>
        <p:txBody>
          <a:bodyPr>
            <a:normAutofit fontScale="85000" lnSpcReduction="10000"/>
          </a:bodyPr>
          <a:lstStyle/>
          <a:p>
            <a:pPr marL="0" marR="0" indent="0" algn="just">
              <a:lnSpc>
                <a:spcPct val="150000"/>
              </a:lnSpc>
              <a:spcBef>
                <a:spcPts val="0"/>
              </a:spcBef>
              <a:spcAft>
                <a:spcPts val="800"/>
              </a:spcAft>
              <a:buNone/>
            </a:pPr>
            <a:r>
              <a:rPr lang="en-GB" sz="2400" dirty="0">
                <a:ea typeface="Times New Roman" panose="02020603050405020304" pitchFamily="18" charset="0"/>
                <a:cs typeface="Times New Roman" panose="02020603050405020304" pitchFamily="18" charset="0"/>
              </a:rPr>
              <a:t>Soils having a large amount of organic matter have a higher CEC than those having the same amount and types of clay but less organic matter. </a:t>
            </a:r>
            <a:endParaRPr lang="en-GB" sz="2400" dirty="0" smtClean="0">
              <a:ea typeface="Times New Roman" panose="02020603050405020304" pitchFamily="18" charset="0"/>
              <a:cs typeface="Times New Roman" panose="02020603050405020304" pitchFamily="18" charset="0"/>
            </a:endParaRPr>
          </a:p>
          <a:p>
            <a:pPr marL="0" marR="0" indent="0" algn="just">
              <a:lnSpc>
                <a:spcPct val="150000"/>
              </a:lnSpc>
              <a:spcBef>
                <a:spcPts val="0"/>
              </a:spcBef>
              <a:spcAft>
                <a:spcPts val="800"/>
              </a:spcAft>
              <a:buNone/>
            </a:pPr>
            <a:r>
              <a:rPr lang="en-GB" sz="2400" dirty="0" smtClean="0">
                <a:ea typeface="Times New Roman" panose="02020603050405020304" pitchFamily="18" charset="0"/>
                <a:cs typeface="Times New Roman" panose="02020603050405020304" pitchFamily="18" charset="0"/>
              </a:rPr>
              <a:t>For </a:t>
            </a:r>
            <a:r>
              <a:rPr lang="en-GB" sz="2400" dirty="0">
                <a:ea typeface="Times New Roman" panose="02020603050405020304" pitchFamily="18" charset="0"/>
                <a:cs typeface="Times New Roman" panose="02020603050405020304" pitchFamily="18" charset="0"/>
              </a:rPr>
              <a:t>every 1% well decomposed organic matter (humus) in soil, a CEC value of 2 can be established. </a:t>
            </a:r>
            <a:endParaRPr lang="en-GB" sz="2400" dirty="0" smtClean="0">
              <a:ea typeface="Times New Roman" panose="02020603050405020304" pitchFamily="18" charset="0"/>
              <a:cs typeface="Times New Roman" panose="02020603050405020304" pitchFamily="18" charset="0"/>
            </a:endParaRPr>
          </a:p>
          <a:p>
            <a:pPr marL="0" marR="0" indent="0" algn="just">
              <a:lnSpc>
                <a:spcPct val="150000"/>
              </a:lnSpc>
              <a:spcBef>
                <a:spcPts val="0"/>
              </a:spcBef>
              <a:spcAft>
                <a:spcPts val="800"/>
              </a:spcAft>
              <a:buNone/>
            </a:pPr>
            <a:r>
              <a:rPr lang="en-GB" sz="2400" dirty="0" smtClean="0">
                <a:ea typeface="Times New Roman" panose="02020603050405020304" pitchFamily="18" charset="0"/>
                <a:cs typeface="Times New Roman" panose="02020603050405020304" pitchFamily="18" charset="0"/>
              </a:rPr>
              <a:t>For </a:t>
            </a:r>
            <a:r>
              <a:rPr lang="en-GB" sz="2400" dirty="0">
                <a:ea typeface="Times New Roman" panose="02020603050405020304" pitchFamily="18" charset="0"/>
                <a:cs typeface="Times New Roman" panose="02020603050405020304" pitchFamily="18" charset="0"/>
              </a:rPr>
              <a:t>example, a soil having 2% organic matter will have (2*2) 4 cmol (+) 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 </a:t>
            </a:r>
            <a:endParaRPr lang="en-GB" sz="2400" dirty="0" smtClean="0">
              <a:ea typeface="Times New Roman" panose="02020603050405020304" pitchFamily="18" charset="0"/>
              <a:cs typeface="Times New Roman" panose="02020603050405020304" pitchFamily="18" charset="0"/>
            </a:endParaRPr>
          </a:p>
          <a:p>
            <a:pPr marL="0" marR="0" indent="0" algn="just">
              <a:lnSpc>
                <a:spcPct val="150000"/>
              </a:lnSpc>
              <a:spcBef>
                <a:spcPts val="0"/>
              </a:spcBef>
              <a:spcAft>
                <a:spcPts val="800"/>
              </a:spcAft>
              <a:buNone/>
            </a:pPr>
            <a:r>
              <a:rPr lang="en-GB" sz="2400" dirty="0" smtClean="0">
                <a:ea typeface="Times New Roman" panose="02020603050405020304" pitchFamily="18" charset="0"/>
                <a:cs typeface="Times New Roman" panose="02020603050405020304" pitchFamily="18" charset="0"/>
              </a:rPr>
              <a:t>For </a:t>
            </a:r>
            <a:r>
              <a:rPr lang="en-GB" sz="2400" dirty="0">
                <a:ea typeface="Times New Roman" panose="02020603050405020304" pitchFamily="18" charset="0"/>
                <a:cs typeface="Times New Roman" panose="02020603050405020304" pitchFamily="18" charset="0"/>
              </a:rPr>
              <a:t>a soil having 40% clay and 2% organic matter, the CEC of  that soil will be approximately equal to 24 cmol (+) 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 soil.</a:t>
            </a:r>
            <a:endParaRPr lang="en-US" sz="3200" dirty="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800"/>
              </a:spcAft>
            </a:pPr>
            <a:r>
              <a:rPr lang="en-GB" sz="2400" dirty="0">
                <a:ea typeface="Times New Roman" panose="02020603050405020304" pitchFamily="18" charset="0"/>
                <a:cs typeface="Times New Roman" panose="02020603050405020304" pitchFamily="18" charset="0"/>
              </a:rPr>
              <a:t>             Clay (40%) 40 × 0. 5                 = 20 </a:t>
            </a:r>
            <a:r>
              <a:rPr lang="en-GB" sz="2400" dirty="0" smtClean="0">
                <a:ea typeface="Times New Roman" panose="02020603050405020304" pitchFamily="18" charset="0"/>
                <a:cs typeface="Times New Roman" panose="02020603050405020304" pitchFamily="18" charset="0"/>
              </a:rPr>
              <a:t>cmol (+) </a:t>
            </a:r>
            <a:r>
              <a:rPr lang="en-GB" sz="2400" dirty="0">
                <a:ea typeface="Times New Roman" panose="02020603050405020304" pitchFamily="18" charset="0"/>
                <a:cs typeface="Times New Roman" panose="02020603050405020304" pitchFamily="18" charset="0"/>
              </a:rPr>
              <a:t>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 soil</a:t>
            </a:r>
            <a:endParaRPr lang="en-US" sz="3200" dirty="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800"/>
              </a:spcAft>
            </a:pPr>
            <a:r>
              <a:rPr lang="en-GB" sz="2400" dirty="0">
                <a:ea typeface="Times New Roman" panose="02020603050405020304" pitchFamily="18" charset="0"/>
                <a:cs typeface="Times New Roman" panose="02020603050405020304" pitchFamily="18" charset="0"/>
              </a:rPr>
              <a:t>             Organic matter (2%)  2 × 2        = 4 cmol (+) 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soil</a:t>
            </a:r>
            <a:endParaRPr lang="en-US" sz="3200" dirty="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800"/>
              </a:spcAft>
            </a:pPr>
            <a:r>
              <a:rPr lang="en-GB" sz="2400" dirty="0">
                <a:ea typeface="Times New Roman" panose="02020603050405020304" pitchFamily="18" charset="0"/>
                <a:cs typeface="Times New Roman" panose="02020603050405020304" pitchFamily="18" charset="0"/>
              </a:rPr>
              <a:t>             Total                                           = 24 cmol (+) kg</a:t>
            </a:r>
            <a:r>
              <a:rPr lang="en-GB" sz="2400" baseline="30000" dirty="0">
                <a:ea typeface="Times New Roman" panose="02020603050405020304" pitchFamily="18" charset="0"/>
                <a:cs typeface="Times New Roman" panose="02020603050405020304" pitchFamily="18" charset="0"/>
              </a:rPr>
              <a:t>-1</a:t>
            </a:r>
            <a:r>
              <a:rPr lang="en-GB" sz="2400" dirty="0">
                <a:ea typeface="Times New Roman" panose="02020603050405020304" pitchFamily="18" charset="0"/>
                <a:cs typeface="Times New Roman" panose="02020603050405020304" pitchFamily="18" charset="0"/>
              </a:rPr>
              <a:t> soil</a:t>
            </a:r>
            <a:endParaRPr lang="en-US" sz="3200" dirty="0">
              <a:ea typeface="Times New Roman" panose="02020603050405020304" pitchFamily="18" charset="0"/>
              <a:cs typeface="Times New Roman" panose="02020603050405020304" pitchFamily="18" charset="0"/>
            </a:endParaRPr>
          </a:p>
          <a:p>
            <a:pPr marL="0" indent="0" algn="just">
              <a:buNone/>
            </a:pPr>
            <a:endParaRPr lang="en-US" dirty="0"/>
          </a:p>
        </p:txBody>
      </p:sp>
    </p:spTree>
    <p:extLst>
      <p:ext uri="{BB962C8B-B14F-4D97-AF65-F5344CB8AC3E}">
        <p14:creationId xmlns:p14="http://schemas.microsoft.com/office/powerpoint/2010/main" val="36847308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Significance </a:t>
            </a:r>
            <a:r>
              <a:rPr lang="en-GB" dirty="0"/>
              <a:t>of cation exchange capacity of soil</a:t>
            </a:r>
            <a:r>
              <a:rPr lang="en-US" dirty="0"/>
              <a:t/>
            </a:r>
            <a:br>
              <a:rPr lang="en-US" dirty="0"/>
            </a:br>
            <a:endParaRPr lang="en-US" dirty="0"/>
          </a:p>
        </p:txBody>
      </p:sp>
      <p:sp>
        <p:nvSpPr>
          <p:cNvPr id="3" name="Content Placeholder 2"/>
          <p:cNvSpPr>
            <a:spLocks noGrp="1"/>
          </p:cNvSpPr>
          <p:nvPr>
            <p:ph idx="1"/>
          </p:nvPr>
        </p:nvSpPr>
        <p:spPr>
          <a:xfrm>
            <a:off x="677334" y="1743355"/>
            <a:ext cx="8802842" cy="4469186"/>
          </a:xfrm>
        </p:spPr>
        <p:txBody>
          <a:bodyPr>
            <a:noAutofit/>
          </a:bodyPr>
          <a:lstStyle/>
          <a:p>
            <a:pPr marL="349250" indent="-349250">
              <a:buFont typeface="+mj-lt"/>
              <a:buAutoNum type="arabicPeriod"/>
            </a:pPr>
            <a:r>
              <a:rPr lang="en-US" sz="2400" dirty="0" smtClean="0"/>
              <a:t>Cation </a:t>
            </a:r>
            <a:r>
              <a:rPr lang="en-US" sz="2400" dirty="0"/>
              <a:t>exchange is important because the cations held on the exchange complex are available to plants. These cations supplement the soil solution.</a:t>
            </a:r>
          </a:p>
          <a:p>
            <a:pPr marL="349250" indent="-349250">
              <a:buFont typeface="+mj-lt"/>
              <a:buAutoNum type="arabicPeriod"/>
            </a:pPr>
            <a:r>
              <a:rPr lang="en-US" sz="2400" dirty="0" smtClean="0"/>
              <a:t>By </a:t>
            </a:r>
            <a:r>
              <a:rPr lang="en-US" sz="2400" dirty="0"/>
              <a:t>cation exchange, hydrogen ions from the root surface and microorganisms </a:t>
            </a:r>
            <a:r>
              <a:rPr lang="en-US" sz="2400" dirty="0" smtClean="0"/>
              <a:t>replace nutrient </a:t>
            </a:r>
            <a:r>
              <a:rPr lang="en-US" sz="2400" dirty="0"/>
              <a:t>cations from the soil exchange complex. The replaced nutrient cations can go </a:t>
            </a:r>
            <a:r>
              <a:rPr lang="en-US" sz="2400" dirty="0" smtClean="0"/>
              <a:t>to the soil solution.</a:t>
            </a:r>
          </a:p>
          <a:p>
            <a:pPr marL="349250" indent="-349250">
              <a:buFont typeface="+mj-lt"/>
              <a:buAutoNum type="arabicPeriod"/>
            </a:pPr>
            <a:r>
              <a:rPr lang="en-US" sz="2400" dirty="0" smtClean="0"/>
              <a:t>Soils </a:t>
            </a:r>
            <a:r>
              <a:rPr lang="en-US" sz="2400" dirty="0"/>
              <a:t>with high CEC have less leaching losses of nutrient cations, than the soils with low CEC.</a:t>
            </a:r>
          </a:p>
          <a:p>
            <a:pPr marL="0" indent="0">
              <a:buNone/>
            </a:pPr>
            <a:endParaRPr lang="en-US" sz="2400" dirty="0"/>
          </a:p>
        </p:txBody>
      </p:sp>
    </p:spTree>
    <p:extLst>
      <p:ext uri="{BB962C8B-B14F-4D97-AF65-F5344CB8AC3E}">
        <p14:creationId xmlns:p14="http://schemas.microsoft.com/office/powerpoint/2010/main" val="21171742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7541"/>
            <a:ext cx="8373035" cy="5311588"/>
          </a:xfrm>
        </p:spPr>
        <p:txBody>
          <a:bodyPr/>
          <a:lstStyle/>
          <a:p>
            <a:pPr marL="457200" indent="-457200" algn="just">
              <a:buFont typeface="+mj-lt"/>
              <a:buAutoNum type="arabicPeriod" startAt="4"/>
            </a:pPr>
            <a:r>
              <a:rPr lang="en-US" sz="2400" dirty="0" smtClean="0"/>
              <a:t>It </a:t>
            </a:r>
            <a:r>
              <a:rPr lang="en-US" sz="2400" dirty="0"/>
              <a:t>is important reaction in causing and correcting soil acidity and alkalinity. In sodic soils, the application of gypsum, a source of Ca</a:t>
            </a:r>
            <a:r>
              <a:rPr lang="en-US" sz="2400" baseline="30000" dirty="0"/>
              <a:t>2+</a:t>
            </a:r>
            <a:r>
              <a:rPr lang="en-US" sz="2400" dirty="0"/>
              <a:t>, to replace Na</a:t>
            </a:r>
            <a:r>
              <a:rPr lang="en-US" sz="2400" baseline="30000" dirty="0"/>
              <a:t>+</a:t>
            </a:r>
            <a:r>
              <a:rPr lang="en-US" sz="2400" dirty="0"/>
              <a:t> from the clay complex is a good example of the cation exchange in improving physical properties of the soils.</a:t>
            </a:r>
          </a:p>
          <a:p>
            <a:pPr marL="457200" indent="-457200" algn="just">
              <a:buFont typeface="+mj-lt"/>
              <a:buAutoNum type="arabicPeriod" startAt="4"/>
            </a:pPr>
            <a:r>
              <a:rPr lang="en-US" sz="2400" dirty="0" smtClean="0"/>
              <a:t>Cation </a:t>
            </a:r>
            <a:r>
              <a:rPr lang="en-US" sz="2400" dirty="0"/>
              <a:t>exchange is also important as a mechanism in the purification and alteration of the percolating water. Cation exchange sites adsorb many metals like Cd</a:t>
            </a:r>
            <a:r>
              <a:rPr lang="en-US" sz="2400" baseline="30000" dirty="0"/>
              <a:t>2+</a:t>
            </a:r>
            <a:r>
              <a:rPr lang="en-US" sz="2400" dirty="0"/>
              <a:t>, Ni</a:t>
            </a:r>
            <a:r>
              <a:rPr lang="en-US" sz="2400" baseline="30000" dirty="0"/>
              <a:t>2+</a:t>
            </a:r>
            <a:r>
              <a:rPr lang="en-US" sz="2400" dirty="0"/>
              <a:t>, Pb</a:t>
            </a:r>
            <a:r>
              <a:rPr lang="en-US" sz="2400" baseline="30000" dirty="0"/>
              <a:t>2+</a:t>
            </a:r>
            <a:r>
              <a:rPr lang="en-US" sz="2400" dirty="0"/>
              <a:t> and Zn</a:t>
            </a:r>
            <a:r>
              <a:rPr lang="en-US" sz="2400" baseline="30000" dirty="0"/>
              <a:t>2+</a:t>
            </a:r>
            <a:r>
              <a:rPr lang="en-US" sz="2400" dirty="0"/>
              <a:t> that might be present in the waste waters.</a:t>
            </a:r>
          </a:p>
          <a:p>
            <a:pPr algn="just">
              <a:buFont typeface="+mj-lt"/>
              <a:buAutoNum type="arabicPeriod" startAt="4"/>
            </a:pPr>
            <a:endParaRPr lang="en-US" dirty="0"/>
          </a:p>
        </p:txBody>
      </p:sp>
    </p:spTree>
    <p:extLst>
      <p:ext uri="{BB962C8B-B14F-4D97-AF65-F5344CB8AC3E}">
        <p14:creationId xmlns:p14="http://schemas.microsoft.com/office/powerpoint/2010/main" val="293432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437314" y="435487"/>
            <a:ext cx="10912004" cy="576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just">
              <a:tabLst>
                <a:tab pos="342900" algn="l"/>
                <a:tab pos="571500" algn="l"/>
              </a:tabLst>
              <a:defRPr/>
            </a:pPr>
            <a:r>
              <a:rPr lang="en-US" sz="3600" b="1" dirty="0">
                <a:solidFill>
                  <a:srgbClr val="FFC000"/>
                </a:solidFill>
                <a:latin typeface="Arial" charset="0"/>
              </a:rPr>
              <a:t>BOOKS RECOMMENDED:</a:t>
            </a:r>
          </a:p>
          <a:p>
            <a:pPr marL="457200" lvl="0" indent="-457200" algn="just" eaLnBrk="0" fontAlgn="base" hangingPunct="0">
              <a:spcBef>
                <a:spcPct val="0"/>
              </a:spcBef>
              <a:spcAft>
                <a:spcPct val="0"/>
              </a:spcAft>
              <a:buFont typeface="+mj-lt"/>
              <a:buAutoNum type="arabicPeriod"/>
              <a:tabLst>
                <a:tab pos="457200" algn="l"/>
              </a:tabLst>
            </a:pPr>
            <a:r>
              <a:rPr lang="en-US" sz="2400" dirty="0" err="1">
                <a:latin typeface="Arial" panose="020B0604020202020204" pitchFamily="34" charset="0"/>
                <a:ea typeface="Times New Roman" panose="02020603050405020304" pitchFamily="18" charset="0"/>
                <a:cs typeface="Arial" panose="020B0604020202020204" pitchFamily="34" charset="0"/>
              </a:rPr>
              <a:t>Havlin</a:t>
            </a:r>
            <a:r>
              <a:rPr lang="en-US" sz="2400" dirty="0">
                <a:latin typeface="Arial" panose="020B0604020202020204" pitchFamily="34" charset="0"/>
                <a:ea typeface="Times New Roman" panose="02020603050405020304" pitchFamily="18" charset="0"/>
                <a:cs typeface="Arial" panose="020B0604020202020204" pitchFamily="34" charset="0"/>
              </a:rPr>
              <a:t>, J., S. Tisdale, W. L. Nelson and J. D. Beaton. 2004. Soil Fertility and Fertilizers: An  introduction to Nutrient Management. 7</a:t>
            </a:r>
            <a:r>
              <a:rPr lang="en-US" sz="2400" baseline="30000" dirty="0">
                <a:latin typeface="Arial" panose="020B0604020202020204" pitchFamily="34" charset="0"/>
                <a:ea typeface="Times New Roman" panose="02020603050405020304" pitchFamily="18" charset="0"/>
                <a:cs typeface="Arial" panose="020B0604020202020204" pitchFamily="34" charset="0"/>
              </a:rPr>
              <a:t>th</a:t>
            </a:r>
            <a:r>
              <a:rPr lang="en-US" sz="2400" dirty="0">
                <a:latin typeface="Arial" panose="020B0604020202020204" pitchFamily="34" charset="0"/>
                <a:ea typeface="Times New Roman" panose="02020603050405020304" pitchFamily="18" charset="0"/>
                <a:cs typeface="Arial" panose="020B0604020202020204" pitchFamily="34" charset="0"/>
              </a:rPr>
              <a:t> </a:t>
            </a:r>
            <a:r>
              <a:rPr lang="en-US" sz="2400" dirty="0" err="1">
                <a:latin typeface="Arial" panose="020B0604020202020204" pitchFamily="34" charset="0"/>
                <a:ea typeface="Times New Roman" panose="02020603050405020304" pitchFamily="18" charset="0"/>
                <a:cs typeface="Arial" panose="020B0604020202020204" pitchFamily="34" charset="0"/>
              </a:rPr>
              <a:t>Edn</a:t>
            </a:r>
            <a:r>
              <a:rPr lang="en-US" sz="2400" dirty="0">
                <a:latin typeface="Arial" panose="020B0604020202020204" pitchFamily="34" charset="0"/>
                <a:ea typeface="Times New Roman" panose="02020603050405020304" pitchFamily="18" charset="0"/>
                <a:cs typeface="Arial" panose="020B0604020202020204" pitchFamily="34" charset="0"/>
              </a:rPr>
              <a:t>. New Delhi</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a:latin typeface="Arial" panose="020B0604020202020204" pitchFamily="34" charset="0"/>
                <a:ea typeface="Times New Roman" panose="02020603050405020304" pitchFamily="18" charset="0"/>
                <a:cs typeface="Arial" panose="020B0604020202020204" pitchFamily="34" charset="0"/>
              </a:rPr>
              <a:t>David, H. 2000. Modern Analytical Chemistry. International ed. McGraw Hill Co. Inc. New York.</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a:latin typeface="Arial" panose="020B0604020202020204" pitchFamily="34" charset="0"/>
                <a:ea typeface="Times New Roman" panose="02020603050405020304" pitchFamily="18" charset="0"/>
                <a:cs typeface="Arial" panose="020B0604020202020204" pitchFamily="34" charset="0"/>
              </a:rPr>
              <a:t>Brady, N.C. and R.R. Weil. 2002. The nature and properties of soils. 13</a:t>
            </a:r>
            <a:r>
              <a:rPr lang="en-US" sz="2400" baseline="30000" dirty="0">
                <a:latin typeface="Arial" panose="020B0604020202020204" pitchFamily="34" charset="0"/>
                <a:ea typeface="Times New Roman" panose="02020603050405020304" pitchFamily="18" charset="0"/>
                <a:cs typeface="Arial" panose="020B0604020202020204" pitchFamily="34" charset="0"/>
              </a:rPr>
              <a:t>th</a:t>
            </a:r>
            <a:r>
              <a:rPr lang="en-US" sz="2400" dirty="0">
                <a:latin typeface="Arial" panose="020B0604020202020204" pitchFamily="34" charset="0"/>
                <a:ea typeface="Times New Roman" panose="02020603050405020304" pitchFamily="18" charset="0"/>
                <a:cs typeface="Arial" panose="020B0604020202020204" pitchFamily="34" charset="0"/>
              </a:rPr>
              <a:t> ed., Prentice-Hall, Inc., Upper Saddle River. NJ, USA.</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a:latin typeface="Arial" panose="020B0604020202020204" pitchFamily="34" charset="0"/>
                <a:ea typeface="Times New Roman" panose="02020603050405020304" pitchFamily="18" charset="0"/>
                <a:cs typeface="Arial" panose="020B0604020202020204" pitchFamily="34" charset="0"/>
              </a:rPr>
              <a:t>Jain, J.L., S. Jain and N. Jain. 2006. Fundamentals of Biochemistry. S</a:t>
            </a:r>
            <a:r>
              <a:rPr lang="en-US" sz="2400" dirty="0" smtClean="0">
                <a:latin typeface="Arial" panose="020B0604020202020204" pitchFamily="34" charset="0"/>
                <a:ea typeface="Times New Roman" panose="02020603050405020304" pitchFamily="18" charset="0"/>
                <a:cs typeface="Arial" panose="020B0604020202020204" pitchFamily="34" charset="0"/>
              </a:rPr>
              <a:t>. Chand </a:t>
            </a:r>
            <a:r>
              <a:rPr lang="en-US" sz="2400" dirty="0">
                <a:latin typeface="Arial" panose="020B0604020202020204" pitchFamily="34" charset="0"/>
                <a:ea typeface="Times New Roman" panose="02020603050405020304" pitchFamily="18" charset="0"/>
                <a:cs typeface="Arial" panose="020B0604020202020204" pitchFamily="34" charset="0"/>
              </a:rPr>
              <a:t>company Ltd. Ram Nagar, New Delhi.</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a:latin typeface="Arial" panose="020B0604020202020204" pitchFamily="34" charset="0"/>
                <a:ea typeface="Times New Roman" panose="02020603050405020304" pitchFamily="18" charset="0"/>
                <a:cs typeface="Arial" panose="020B0604020202020204" pitchFamily="34" charset="0"/>
              </a:rPr>
              <a:t>Khalil, I. A. and H. Shah. 2003. Basic Biochemistry. National Book Foundation Islamabad, Pakistan.</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err="1">
                <a:latin typeface="Arial" panose="020B0604020202020204" pitchFamily="34" charset="0"/>
                <a:ea typeface="Times New Roman" panose="02020603050405020304" pitchFamily="18" charset="0"/>
                <a:cs typeface="Arial" panose="020B0604020202020204" pitchFamily="34" charset="0"/>
              </a:rPr>
              <a:t>Lehninger</a:t>
            </a:r>
            <a:r>
              <a:rPr lang="en-US" sz="2400" dirty="0">
                <a:latin typeface="Arial" panose="020B0604020202020204" pitchFamily="34" charset="0"/>
                <a:ea typeface="Times New Roman" panose="02020603050405020304" pitchFamily="18" charset="0"/>
                <a:cs typeface="Arial" panose="020B0604020202020204" pitchFamily="34" charset="0"/>
              </a:rPr>
              <a:t>, A.L. 2000.  Principles of Biochemistry. 3</a:t>
            </a:r>
            <a:r>
              <a:rPr lang="en-US" sz="2400" baseline="30000" dirty="0">
                <a:latin typeface="Arial" panose="020B0604020202020204" pitchFamily="34" charset="0"/>
                <a:ea typeface="Times New Roman" panose="02020603050405020304" pitchFamily="18" charset="0"/>
                <a:cs typeface="Arial" panose="020B0604020202020204" pitchFamily="34" charset="0"/>
              </a:rPr>
              <a:t>rd</a:t>
            </a:r>
            <a:r>
              <a:rPr lang="en-US" sz="2400" dirty="0">
                <a:latin typeface="Arial" panose="020B0604020202020204" pitchFamily="34" charset="0"/>
                <a:ea typeface="Times New Roman" panose="02020603050405020304" pitchFamily="18" charset="0"/>
                <a:cs typeface="Arial" panose="020B0604020202020204" pitchFamily="34" charset="0"/>
              </a:rPr>
              <a:t> ed. Worth Publisher, New York. USA.</a:t>
            </a:r>
            <a:endParaRPr lang="en-US" sz="2400" dirty="0"/>
          </a:p>
          <a:p>
            <a:pPr marL="457200" lvl="0" indent="-457200" algn="just" eaLnBrk="0" fontAlgn="base" hangingPunct="0">
              <a:spcBef>
                <a:spcPct val="0"/>
              </a:spcBef>
              <a:spcAft>
                <a:spcPct val="0"/>
              </a:spcAft>
              <a:buFont typeface="+mj-lt"/>
              <a:buAutoNum type="arabicPeriod"/>
              <a:tabLst>
                <a:tab pos="457200" algn="l"/>
              </a:tabLst>
            </a:pPr>
            <a:r>
              <a:rPr lang="en-US" sz="2400" dirty="0" err="1">
                <a:latin typeface="Arial" panose="020B0604020202020204" pitchFamily="34" charset="0"/>
                <a:ea typeface="Times New Roman" panose="02020603050405020304" pitchFamily="18" charset="0"/>
                <a:cs typeface="Arial" panose="020B0604020202020204" pitchFamily="34" charset="0"/>
              </a:rPr>
              <a:t>Rupm</a:t>
            </a:r>
            <a:r>
              <a:rPr lang="en-US" sz="2400" dirty="0">
                <a:latin typeface="Arial" panose="020B0604020202020204" pitchFamily="34" charset="0"/>
                <a:ea typeface="Times New Roman" panose="02020603050405020304" pitchFamily="18" charset="0"/>
                <a:cs typeface="Arial" panose="020B0604020202020204" pitchFamily="34" charset="0"/>
              </a:rPr>
              <a:t>, H. and H. </a:t>
            </a:r>
            <a:r>
              <a:rPr lang="en-US" sz="2400" dirty="0" err="1">
                <a:latin typeface="Arial" panose="020B0604020202020204" pitchFamily="34" charset="0"/>
                <a:ea typeface="Times New Roman" panose="02020603050405020304" pitchFamily="18" charset="0"/>
                <a:cs typeface="Arial" panose="020B0604020202020204" pitchFamily="34" charset="0"/>
              </a:rPr>
              <a:t>Krist</a:t>
            </a:r>
            <a:r>
              <a:rPr lang="en-US" sz="2400" dirty="0">
                <a:latin typeface="Arial" panose="020B0604020202020204" pitchFamily="34" charset="0"/>
                <a:ea typeface="Times New Roman" panose="02020603050405020304" pitchFamily="18" charset="0"/>
                <a:cs typeface="Arial" panose="020B0604020202020204" pitchFamily="34" charset="0"/>
              </a:rPr>
              <a:t>, 1992. Laboratory Manual for the Examination of Water, Wastewater and Soil. 2</a:t>
            </a:r>
            <a:r>
              <a:rPr lang="en-US" sz="2400" baseline="30000" dirty="0">
                <a:latin typeface="Arial" panose="020B0604020202020204" pitchFamily="34" charset="0"/>
                <a:ea typeface="Times New Roman" panose="02020603050405020304" pitchFamily="18" charset="0"/>
                <a:cs typeface="Arial" panose="020B0604020202020204" pitchFamily="34" charset="0"/>
              </a:rPr>
              <a:t>nd</a:t>
            </a:r>
            <a:r>
              <a:rPr lang="en-US" sz="2400" dirty="0">
                <a:latin typeface="Arial" panose="020B0604020202020204" pitchFamily="34" charset="0"/>
                <a:ea typeface="Times New Roman" panose="02020603050405020304" pitchFamily="18" charset="0"/>
                <a:cs typeface="Arial" panose="020B0604020202020204" pitchFamily="34" charset="0"/>
              </a:rPr>
              <a:t> ed. </a:t>
            </a:r>
            <a:r>
              <a:rPr lang="en-US" sz="2400" dirty="0" err="1">
                <a:latin typeface="Arial" panose="020B0604020202020204" pitchFamily="34" charset="0"/>
                <a:ea typeface="Times New Roman" panose="02020603050405020304" pitchFamily="18" charset="0"/>
                <a:cs typeface="Arial" panose="020B0604020202020204" pitchFamily="34" charset="0"/>
              </a:rPr>
              <a:t>Weinheim</a:t>
            </a:r>
            <a:r>
              <a:rPr lang="en-US" sz="2400" dirty="0">
                <a:latin typeface="Arial" panose="020B0604020202020204" pitchFamily="34" charset="0"/>
                <a:ea typeface="Times New Roman" panose="02020603050405020304" pitchFamily="18" charset="0"/>
                <a:cs typeface="Arial" panose="020B0604020202020204" pitchFamily="34" charset="0"/>
              </a:rPr>
              <a:t>, Fed. Rep. Germany</a:t>
            </a:r>
            <a:r>
              <a:rPr lang="en-US" sz="2400" dirty="0" smtClean="0">
                <a:latin typeface="Arial" panose="020B0604020202020204" pitchFamily="34" charset="0"/>
                <a:ea typeface="Times New Roman" panose="02020603050405020304" pitchFamily="18" charset="0"/>
                <a:cs typeface="Arial" panose="020B0604020202020204" pitchFamily="34" charset="0"/>
              </a:rPr>
              <a:t>.</a:t>
            </a:r>
            <a:endParaRPr lang="en-US" sz="4000" dirty="0">
              <a:latin typeface="Arial" panose="020B0604020202020204" pitchFamily="34" charset="0"/>
            </a:endParaRPr>
          </a:p>
        </p:txBody>
      </p:sp>
    </p:spTree>
    <p:extLst>
      <p:ext uri="{BB962C8B-B14F-4D97-AF65-F5344CB8AC3E}">
        <p14:creationId xmlns:p14="http://schemas.microsoft.com/office/powerpoint/2010/main" val="133636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77930"/>
            <a:ext cx="8547348" cy="907117"/>
          </a:xfrm>
        </p:spPr>
        <p:txBody>
          <a:bodyPr>
            <a:normAutofit/>
          </a:bodyPr>
          <a:lstStyle/>
          <a:p>
            <a:r>
              <a:rPr lang="en-US" dirty="0"/>
              <a:t>Soil pH</a:t>
            </a:r>
          </a:p>
        </p:txBody>
      </p:sp>
      <p:sp>
        <p:nvSpPr>
          <p:cNvPr id="3" name="Content Placeholder 2"/>
          <p:cNvSpPr>
            <a:spLocks noGrp="1"/>
          </p:cNvSpPr>
          <p:nvPr>
            <p:ph idx="1"/>
          </p:nvPr>
        </p:nvSpPr>
        <p:spPr>
          <a:xfrm>
            <a:off x="416859" y="1570131"/>
            <a:ext cx="9735670" cy="5126504"/>
          </a:xfrm>
        </p:spPr>
        <p:txBody>
          <a:bodyPr>
            <a:noAutofit/>
          </a:bodyPr>
          <a:lstStyle/>
          <a:p>
            <a:pPr marL="0" indent="0">
              <a:lnSpc>
                <a:spcPct val="110000"/>
              </a:lnSpc>
              <a:buNone/>
            </a:pPr>
            <a:r>
              <a:rPr lang="en-US" sz="2600" dirty="0" smtClean="0"/>
              <a:t>It is defined as the negative log of the hydrogen ion concentration of a soil. </a:t>
            </a:r>
          </a:p>
          <a:p>
            <a:pPr marL="0" indent="0">
              <a:lnSpc>
                <a:spcPct val="110000"/>
              </a:lnSpc>
              <a:buNone/>
            </a:pPr>
            <a:r>
              <a:rPr lang="en-US" sz="2600" dirty="0"/>
              <a:t> </a:t>
            </a:r>
            <a:r>
              <a:rPr lang="en-US" sz="2600" dirty="0" smtClean="0"/>
              <a:t>                            pH = -log (H</a:t>
            </a:r>
            <a:r>
              <a:rPr lang="en-US" sz="2600" baseline="30000" dirty="0" smtClean="0"/>
              <a:t>+</a:t>
            </a:r>
            <a:r>
              <a:rPr lang="en-US" sz="2600" dirty="0" smtClean="0"/>
              <a:t>)</a:t>
            </a:r>
          </a:p>
          <a:p>
            <a:pPr marL="0" indent="0">
              <a:lnSpc>
                <a:spcPct val="110000"/>
              </a:lnSpc>
              <a:buNone/>
            </a:pPr>
            <a:r>
              <a:rPr lang="en-US" sz="2600" dirty="0" smtClean="0"/>
              <a:t>Where (H</a:t>
            </a:r>
            <a:r>
              <a:rPr lang="en-US" sz="2600" baseline="30000" dirty="0" smtClean="0"/>
              <a:t>+</a:t>
            </a:r>
            <a:r>
              <a:rPr lang="en-US" sz="2600" dirty="0" smtClean="0"/>
              <a:t>) represents the hydrogen ions in </a:t>
            </a:r>
            <a:r>
              <a:rPr lang="en-US" sz="2600" dirty="0" err="1" smtClean="0"/>
              <a:t>mol</a:t>
            </a:r>
            <a:r>
              <a:rPr lang="en-US" sz="2600" dirty="0" smtClean="0"/>
              <a:t> L</a:t>
            </a:r>
            <a:r>
              <a:rPr lang="en-US" sz="2600" baseline="30000" dirty="0" smtClean="0"/>
              <a:t>-1</a:t>
            </a:r>
            <a:r>
              <a:rPr lang="en-US" sz="2600" dirty="0" smtClean="0"/>
              <a:t>. </a:t>
            </a:r>
          </a:p>
          <a:p>
            <a:pPr marL="0" indent="0">
              <a:lnSpc>
                <a:spcPct val="110000"/>
              </a:lnSpc>
              <a:buNone/>
            </a:pPr>
            <a:r>
              <a:rPr lang="en-US" sz="2600" dirty="0" smtClean="0"/>
              <a:t>The pH scale is the logarithm to the base 10 of reciprocal of the hydrogen ion activity .</a:t>
            </a:r>
          </a:p>
          <a:p>
            <a:pPr marL="0" indent="0">
              <a:lnSpc>
                <a:spcPct val="110000"/>
              </a:lnSpc>
              <a:buNone/>
            </a:pPr>
            <a:r>
              <a:rPr lang="en-US" sz="2600" dirty="0" smtClean="0"/>
              <a:t>As the pH of a solution goes from 7 to 6, hydrogen concentration increases 10 times and concentration of OH</a:t>
            </a:r>
            <a:r>
              <a:rPr lang="en-US" sz="2600" baseline="30000" dirty="0" smtClean="0"/>
              <a:t>−</a:t>
            </a:r>
            <a:r>
              <a:rPr lang="en-US" sz="2600" dirty="0" smtClean="0"/>
              <a:t> ions decrees by 10 times.</a:t>
            </a:r>
          </a:p>
          <a:p>
            <a:pPr marL="0" indent="0">
              <a:lnSpc>
                <a:spcPct val="110000"/>
              </a:lnSpc>
              <a:buNone/>
            </a:pPr>
            <a:r>
              <a:rPr lang="en-US" sz="2400" dirty="0" smtClean="0"/>
              <a:t> </a:t>
            </a:r>
            <a:endParaRPr lang="en-US" sz="2400" dirty="0"/>
          </a:p>
        </p:txBody>
      </p:sp>
    </p:spTree>
    <p:extLst>
      <p:ext uri="{BB962C8B-B14F-4D97-AF65-F5344CB8AC3E}">
        <p14:creationId xmlns:p14="http://schemas.microsoft.com/office/powerpoint/2010/main" val="3625414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623" y="548153"/>
            <a:ext cx="9910482" cy="4521387"/>
          </a:xfrm>
        </p:spPr>
        <p:txBody>
          <a:bodyPr>
            <a:noAutofit/>
          </a:bodyPr>
          <a:lstStyle/>
          <a:p>
            <a:pPr marL="0" indent="0">
              <a:lnSpc>
                <a:spcPct val="110000"/>
              </a:lnSpc>
              <a:buNone/>
            </a:pPr>
            <a:r>
              <a:rPr lang="en-US" sz="2800" dirty="0" smtClean="0"/>
              <a:t>The pH scale extends from 1-14 with pH 7 as being the neutral points.</a:t>
            </a:r>
          </a:p>
          <a:p>
            <a:pPr marL="0" indent="0">
              <a:lnSpc>
                <a:spcPct val="110000"/>
              </a:lnSpc>
              <a:buNone/>
            </a:pPr>
            <a:r>
              <a:rPr lang="en-US" sz="2800" dirty="0" smtClean="0"/>
              <a:t>Soils with pH less than 7 are acidic and those with the pH above 7 are alkaline or basic soils.</a:t>
            </a:r>
          </a:p>
          <a:p>
            <a:pPr marL="0" indent="0">
              <a:lnSpc>
                <a:spcPct val="110000"/>
              </a:lnSpc>
              <a:buNone/>
            </a:pPr>
            <a:r>
              <a:rPr lang="en-US" sz="2800" dirty="0" smtClean="0"/>
              <a:t>This means that at pH 7, hydrogen and hydroxyl ion concentrations are equal at 10</a:t>
            </a:r>
            <a:r>
              <a:rPr lang="en-US" sz="2800" baseline="30000" dirty="0" smtClean="0"/>
              <a:t>-7</a:t>
            </a:r>
            <a:r>
              <a:rPr lang="en-US" sz="2800" dirty="0" smtClean="0"/>
              <a:t> moles per liter.</a:t>
            </a:r>
            <a:endParaRPr lang="en-US" sz="2800" dirty="0"/>
          </a:p>
        </p:txBody>
      </p:sp>
    </p:spTree>
    <p:extLst>
      <p:ext uri="{BB962C8B-B14F-4D97-AF65-F5344CB8AC3E}">
        <p14:creationId xmlns:p14="http://schemas.microsoft.com/office/powerpoint/2010/main" val="28201920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781" y="246529"/>
            <a:ext cx="8596668" cy="923365"/>
          </a:xfrm>
        </p:spPr>
        <p:txBody>
          <a:bodyPr/>
          <a:lstStyle/>
          <a:p>
            <a:r>
              <a:rPr lang="en-US" b="1" dirty="0" smtClean="0"/>
              <a:t>Importance of soil pH:</a:t>
            </a:r>
            <a:endParaRPr lang="en-US" b="1" dirty="0"/>
          </a:p>
        </p:txBody>
      </p:sp>
      <p:sp>
        <p:nvSpPr>
          <p:cNvPr id="3" name="Content Placeholder 2"/>
          <p:cNvSpPr>
            <a:spLocks noGrp="1"/>
          </p:cNvSpPr>
          <p:nvPr>
            <p:ph idx="1"/>
          </p:nvPr>
        </p:nvSpPr>
        <p:spPr>
          <a:xfrm>
            <a:off x="475129" y="1086037"/>
            <a:ext cx="9435353" cy="5301316"/>
          </a:xfrm>
        </p:spPr>
        <p:txBody>
          <a:bodyPr>
            <a:noAutofit/>
          </a:bodyPr>
          <a:lstStyle/>
          <a:p>
            <a:pPr marL="514350" indent="-514350">
              <a:lnSpc>
                <a:spcPct val="110000"/>
              </a:lnSpc>
              <a:buFont typeface="+mj-lt"/>
              <a:buAutoNum type="arabicPeriod"/>
            </a:pPr>
            <a:r>
              <a:rPr lang="en-US" sz="2600" dirty="0" smtClean="0"/>
              <a:t>It is major factor in determining which trees, shrubs or grasses will dominate the land under neutral conditions.</a:t>
            </a:r>
          </a:p>
          <a:p>
            <a:pPr marL="514350" indent="-514350">
              <a:lnSpc>
                <a:spcPct val="110000"/>
              </a:lnSpc>
              <a:buFont typeface="+mj-lt"/>
              <a:buAutoNum type="arabicPeriod"/>
            </a:pPr>
            <a:r>
              <a:rPr lang="en-US" sz="2600" dirty="0" smtClean="0"/>
              <a:t>pH influences the process involved in the formation and development for soil.</a:t>
            </a:r>
          </a:p>
          <a:p>
            <a:pPr marL="514350" indent="-514350">
              <a:lnSpc>
                <a:spcPct val="110000"/>
              </a:lnSpc>
              <a:buFont typeface="+mj-lt"/>
              <a:buAutoNum type="arabicPeriod"/>
            </a:pPr>
            <a:r>
              <a:rPr lang="en-US" sz="2600" dirty="0" smtClean="0"/>
              <a:t>Most minerals are soluble in acid soils than in alkaline soils thus releasing ions toxic to plants e.g. Al.</a:t>
            </a:r>
          </a:p>
          <a:p>
            <a:pPr marL="514350" indent="-514350">
              <a:lnSpc>
                <a:spcPct val="110000"/>
              </a:lnSpc>
              <a:buFont typeface="+mj-lt"/>
              <a:buAutoNum type="arabicPeriod"/>
            </a:pPr>
            <a:r>
              <a:rPr lang="en-US" sz="2600" dirty="0" smtClean="0"/>
              <a:t>It effects the availability of nutrients to the plants. Alkaline pH reduce the solubility of all the micronutrients (particularly Fe, Zn, Cu and </a:t>
            </a:r>
            <a:r>
              <a:rPr lang="en-US" sz="2600" dirty="0" err="1" smtClean="0"/>
              <a:t>Mn</a:t>
            </a:r>
            <a:r>
              <a:rPr lang="en-US" sz="2600" dirty="0" smtClean="0"/>
              <a:t>) except Mo and Cl. With in the pH range of 6.5-7.5, most of the essential nutrients especially phosphate are available to plants.</a:t>
            </a:r>
            <a:endParaRPr lang="en-US" sz="2600" dirty="0"/>
          </a:p>
        </p:txBody>
      </p:sp>
    </p:spTree>
    <p:extLst>
      <p:ext uri="{BB962C8B-B14F-4D97-AF65-F5344CB8AC3E}">
        <p14:creationId xmlns:p14="http://schemas.microsoft.com/office/powerpoint/2010/main" val="39397705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30874"/>
            <a:ext cx="9206753" cy="4988291"/>
          </a:xfrm>
        </p:spPr>
        <p:txBody>
          <a:bodyPr>
            <a:normAutofit/>
          </a:bodyPr>
          <a:lstStyle/>
          <a:p>
            <a:pPr marL="349250" indent="-349250">
              <a:lnSpc>
                <a:spcPct val="100000"/>
              </a:lnSpc>
              <a:buNone/>
            </a:pPr>
            <a:r>
              <a:rPr lang="en-US" sz="2600" dirty="0" smtClean="0"/>
              <a:t>5. The soil pH also effects plant by influencing the activity of beneficial soil microbes. Most N-fixing bacteria are not very active in strongly acidic soils. Bacteria that decompose soil organic matter and thus release nitrogen and other nutrients for pant use are depressed by strong acidity. Fungi usually tolerate acidity better than to other microbes.</a:t>
            </a:r>
          </a:p>
          <a:p>
            <a:pPr marL="349250" indent="-349250">
              <a:lnSpc>
                <a:spcPct val="100000"/>
              </a:lnSpc>
              <a:buNone/>
            </a:pPr>
            <a:r>
              <a:rPr lang="en-US" sz="2600" dirty="0" smtClean="0"/>
              <a:t>6. Plant growth is also effected at high pH due to an excess of sodium ions both in soil exchange complex and solution which actually deteriorate soil</a:t>
            </a:r>
            <a:r>
              <a:rPr lang="en-US" sz="2600" baseline="30000" dirty="0" smtClean="0"/>
              <a:t>’</a:t>
            </a:r>
            <a:r>
              <a:rPr lang="en-US" sz="2600" dirty="0" smtClean="0"/>
              <a:t>s physical conditions for plant growth. Moreover nutrient, imbalance and sodium toxicity, may also decrease plant growth.</a:t>
            </a:r>
            <a:endParaRPr lang="en-US" sz="2600" dirty="0"/>
          </a:p>
        </p:txBody>
      </p:sp>
    </p:spTree>
    <p:extLst>
      <p:ext uri="{BB962C8B-B14F-4D97-AF65-F5344CB8AC3E}">
        <p14:creationId xmlns:p14="http://schemas.microsoft.com/office/powerpoint/2010/main" val="7621163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7164" y="833283"/>
            <a:ext cx="9695329" cy="2739211"/>
          </a:xfrm>
          <a:prstGeom prst="rect">
            <a:avLst/>
          </a:prstGeom>
        </p:spPr>
        <p:txBody>
          <a:bodyPr wrap="square">
            <a:spAutoFit/>
          </a:bodyPr>
          <a:lstStyle/>
          <a:p>
            <a:pPr algn="just"/>
            <a:r>
              <a:rPr lang="en-US" sz="3600" b="1" dirty="0" smtClean="0">
                <a:solidFill>
                  <a:srgbClr val="FFC000"/>
                </a:solidFill>
              </a:rPr>
              <a:t>Assignment: </a:t>
            </a:r>
            <a:r>
              <a:rPr lang="en-US" sz="3200" dirty="0" smtClean="0"/>
              <a:t>Soil Water; Importance, types of soil water on the basis of soil water potential and availability to crop plants; Methods for measurement of soil water</a:t>
            </a:r>
          </a:p>
          <a:p>
            <a:pPr algn="just"/>
            <a:r>
              <a:rPr lang="en-US" sz="3200" dirty="0" smtClean="0">
                <a:solidFill>
                  <a:srgbClr val="FFC000"/>
                </a:solidFill>
              </a:rPr>
              <a:t>Due on:  </a:t>
            </a:r>
            <a:r>
              <a:rPr lang="en-US" sz="4000" dirty="0" smtClean="0">
                <a:solidFill>
                  <a:srgbClr val="FF0000"/>
                </a:solidFill>
              </a:rPr>
              <a:t>26.12.2019</a:t>
            </a:r>
            <a:endParaRPr lang="en-US" sz="4000" dirty="0">
              <a:solidFill>
                <a:srgbClr val="FF0000"/>
              </a:solidFill>
            </a:endParaRPr>
          </a:p>
        </p:txBody>
      </p:sp>
    </p:spTree>
    <p:extLst>
      <p:ext uri="{BB962C8B-B14F-4D97-AF65-F5344CB8AC3E}">
        <p14:creationId xmlns:p14="http://schemas.microsoft.com/office/powerpoint/2010/main" val="21027927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lumMod val="50000"/>
                  </a:schemeClr>
                </a:solidFill>
              </a:rPr>
              <a:t>Session 5: </a:t>
            </a:r>
            <a:r>
              <a:rPr lang="en-US" dirty="0" smtClean="0">
                <a:solidFill>
                  <a:schemeClr val="accent6">
                    <a:lumMod val="50000"/>
                  </a:schemeClr>
                </a:solidFill>
              </a:rPr>
              <a:t>Soil buffering capacity</a:t>
            </a:r>
            <a:endParaRPr lang="en-US" dirty="0">
              <a:solidFill>
                <a:schemeClr val="accent6">
                  <a:lumMod val="50000"/>
                </a:schemeClr>
              </a:solidFill>
            </a:endParaRPr>
          </a:p>
        </p:txBody>
      </p:sp>
      <p:sp>
        <p:nvSpPr>
          <p:cNvPr id="3" name="Content Placeholder 2"/>
          <p:cNvSpPr>
            <a:spLocks noGrp="1"/>
          </p:cNvSpPr>
          <p:nvPr>
            <p:ph idx="1"/>
          </p:nvPr>
        </p:nvSpPr>
        <p:spPr>
          <a:xfrm>
            <a:off x="677334" y="1622707"/>
            <a:ext cx="8596668" cy="3880773"/>
          </a:xfrm>
        </p:spPr>
        <p:txBody>
          <a:bodyPr>
            <a:normAutofit/>
          </a:bodyPr>
          <a:lstStyle/>
          <a:p>
            <a:pPr marL="0" indent="0">
              <a:buNone/>
            </a:pPr>
            <a:r>
              <a:rPr lang="en-US" sz="2800" b="1" dirty="0" smtClean="0">
                <a:solidFill>
                  <a:srgbClr val="FFC000"/>
                </a:solidFill>
                <a:latin typeface="Times New Roman" panose="02020603050405020304" pitchFamily="18" charset="0"/>
                <a:cs typeface="Times New Roman" panose="02020603050405020304" pitchFamily="18" charset="0"/>
              </a:rPr>
              <a:t>Buffering </a:t>
            </a:r>
            <a:r>
              <a:rPr lang="en-US" sz="2800" b="1" dirty="0">
                <a:solidFill>
                  <a:srgbClr val="FFC000"/>
                </a:solidFill>
                <a:latin typeface="Times New Roman" panose="02020603050405020304" pitchFamily="18" charset="0"/>
                <a:cs typeface="Times New Roman" panose="02020603050405020304" pitchFamily="18" charset="0"/>
              </a:rPr>
              <a:t>capacity of soil  </a:t>
            </a:r>
            <a:endParaRPr lang="en-US" sz="2800" b="1" dirty="0" smtClean="0">
              <a:solidFill>
                <a:srgbClr val="FFC000"/>
              </a:solidFill>
              <a:latin typeface="Times New Roman" panose="02020603050405020304" pitchFamily="18" charset="0"/>
              <a:cs typeface="Times New Roman" panose="02020603050405020304" pitchFamily="18" charset="0"/>
            </a:endParaRPr>
          </a:p>
          <a:p>
            <a:pPr marL="0" indent="0" algn="just">
              <a:buNone/>
            </a:pPr>
            <a:r>
              <a:rPr lang="en-US" sz="2800" dirty="0">
                <a:solidFill>
                  <a:schemeClr val="tx1"/>
                </a:solidFill>
                <a:latin typeface="Times New Roman" panose="02020603050405020304" pitchFamily="18" charset="0"/>
                <a:cs typeface="Times New Roman" panose="02020603050405020304" pitchFamily="18" charset="0"/>
              </a:rPr>
              <a:t>Buffering capacity is the ability of soil to resist </a:t>
            </a:r>
            <a:r>
              <a:rPr lang="en-US" sz="2800" dirty="0" smtClean="0">
                <a:solidFill>
                  <a:schemeClr val="tx1"/>
                </a:solidFill>
                <a:latin typeface="Times New Roman" panose="02020603050405020304" pitchFamily="18" charset="0"/>
                <a:cs typeface="Times New Roman" panose="02020603050405020304" pitchFamily="18" charset="0"/>
              </a:rPr>
              <a:t>change </a:t>
            </a:r>
            <a:r>
              <a:rPr lang="en-US" sz="2800" dirty="0">
                <a:solidFill>
                  <a:schemeClr val="tx1"/>
                </a:solidFill>
                <a:latin typeface="Times New Roman" panose="02020603050405020304" pitchFamily="18" charset="0"/>
                <a:cs typeface="Times New Roman" panose="02020603050405020304" pitchFamily="18" charset="0"/>
              </a:rPr>
              <a:t>in </a:t>
            </a:r>
            <a:r>
              <a:rPr lang="en-US" sz="2800" dirty="0" err="1">
                <a:solidFill>
                  <a:schemeClr val="tx1"/>
                </a:solidFill>
                <a:latin typeface="Times New Roman" panose="02020603050405020304" pitchFamily="18" charset="0"/>
                <a:cs typeface="Times New Roman" panose="02020603050405020304" pitchFamily="18" charset="0"/>
              </a:rPr>
              <a:t>pH.</a:t>
            </a:r>
            <a:r>
              <a:rPr lang="en-US" sz="2800" dirty="0">
                <a:solidFill>
                  <a:schemeClr val="tx1"/>
                </a:solidFill>
                <a:latin typeface="Times New Roman" panose="02020603050405020304" pitchFamily="18" charset="0"/>
                <a:cs typeface="Times New Roman" panose="02020603050405020304" pitchFamily="18" charset="0"/>
              </a:rPr>
              <a:t> Soils with a high buffering capacity require a great deal of amendment to alter </a:t>
            </a:r>
            <a:r>
              <a:rPr lang="en-US" sz="2800" dirty="0" err="1">
                <a:solidFill>
                  <a:schemeClr val="tx1"/>
                </a:solidFill>
                <a:latin typeface="Times New Roman" panose="02020603050405020304" pitchFamily="18" charset="0"/>
                <a:cs typeface="Times New Roman" panose="02020603050405020304" pitchFamily="18" charset="0"/>
              </a:rPr>
              <a:t>pH.</a:t>
            </a:r>
            <a:r>
              <a:rPr lang="en-US" sz="2800" dirty="0">
                <a:solidFill>
                  <a:schemeClr val="tx1"/>
                </a:solidFill>
                <a:latin typeface="Times New Roman" panose="02020603050405020304" pitchFamily="18" charset="0"/>
                <a:cs typeface="Times New Roman" panose="02020603050405020304" pitchFamily="18" charset="0"/>
              </a:rPr>
              <a:t> </a:t>
            </a:r>
            <a:endParaRPr lang="en-US" sz="2800" dirty="0" smtClean="0">
              <a:solidFill>
                <a:schemeClr val="tx1"/>
              </a:solidFill>
              <a:latin typeface="Times New Roman" panose="02020603050405020304" pitchFamily="18" charset="0"/>
              <a:cs typeface="Times New Roman" panose="02020603050405020304" pitchFamily="18" charset="0"/>
            </a:endParaRPr>
          </a:p>
          <a:p>
            <a:pPr marL="0" indent="0" algn="just">
              <a:buNone/>
            </a:pPr>
            <a:r>
              <a:rPr lang="en-US" sz="2800" dirty="0" smtClean="0">
                <a:solidFill>
                  <a:schemeClr val="tx1"/>
                </a:solidFill>
                <a:latin typeface="Times New Roman" panose="02020603050405020304" pitchFamily="18" charset="0"/>
                <a:cs typeface="Times New Roman" panose="02020603050405020304" pitchFamily="18" charset="0"/>
              </a:rPr>
              <a:t>This </a:t>
            </a:r>
            <a:r>
              <a:rPr lang="en-US" sz="2800" dirty="0">
                <a:solidFill>
                  <a:schemeClr val="tx1"/>
                </a:solidFill>
                <a:latin typeface="Times New Roman" panose="02020603050405020304" pitchFamily="18" charset="0"/>
                <a:cs typeface="Times New Roman" panose="02020603050405020304" pitchFamily="18" charset="0"/>
              </a:rPr>
              <a:t>is good if the soil already has a desirable pH, but it can be a problem if the soil needs pH modification. Normally, soils high in clay or organic matter (those that have high CECs) have high buffering capacities. </a:t>
            </a:r>
          </a:p>
        </p:txBody>
      </p:sp>
    </p:spTree>
    <p:extLst>
      <p:ext uri="{BB962C8B-B14F-4D97-AF65-F5344CB8AC3E}">
        <p14:creationId xmlns:p14="http://schemas.microsoft.com/office/powerpoint/2010/main" val="26045262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838200" y="798513"/>
            <a:ext cx="10515600" cy="5378450"/>
          </a:xfrm>
        </p:spPr>
        <p:txBody>
          <a:bodyPr>
            <a:normAutofit/>
          </a:bodyPr>
          <a:lstStyle/>
          <a:p>
            <a:pPr marL="0" indent="0" algn="just">
              <a:buNone/>
            </a:pPr>
            <a:r>
              <a:rPr lang="en-US" sz="3200" dirty="0">
                <a:latin typeface="Times New Roman" panose="02020603050405020304" pitchFamily="18" charset="0"/>
                <a:cs typeface="Times New Roman" panose="02020603050405020304" pitchFamily="18" charset="0"/>
              </a:rPr>
              <a:t>Calcareous soils often have high buffering capacities because lime effectively neutralizes acid—a great deal of acidification may be necessary to eliminate the lime before you can realize a significant drop in </a:t>
            </a:r>
            <a:r>
              <a:rPr lang="en-US" sz="3200" dirty="0" err="1">
                <a:latin typeface="Times New Roman" panose="02020603050405020304" pitchFamily="18" charset="0"/>
                <a:cs typeface="Times New Roman" panose="02020603050405020304" pitchFamily="18" charset="0"/>
              </a:rPr>
              <a:t>pH.</a:t>
            </a:r>
            <a:r>
              <a:rPr lang="en-US" sz="3200" dirty="0">
                <a:latin typeface="Times New Roman" panose="02020603050405020304" pitchFamily="18" charset="0"/>
                <a:cs typeface="Times New Roman" panose="02020603050405020304" pitchFamily="18" charset="0"/>
              </a:rPr>
              <a:t> Conversely, in lime-free soils, acid treatment can drop pH significantly</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Soils also can resist upward changes in pH, depending on their composition. Because buffering capacity determines how much amendment it will take to change pH, this is an important characteristic. Soil labs determine buffering capacity and adjust their recommendations according to the buffer </a:t>
            </a:r>
            <a:r>
              <a:rPr lang="en-US" sz="3200" dirty="0" err="1">
                <a:latin typeface="Times New Roman" panose="02020603050405020304" pitchFamily="18" charset="0"/>
                <a:cs typeface="Times New Roman" panose="02020603050405020304" pitchFamily="18" charset="0"/>
              </a:rPr>
              <a:t>pH.</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22624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lumMod val="50000"/>
                  </a:schemeClr>
                </a:solidFill>
              </a:rPr>
              <a:t>Session 6: </a:t>
            </a:r>
            <a:r>
              <a:rPr lang="en-US" dirty="0" smtClean="0">
                <a:solidFill>
                  <a:schemeClr val="accent6">
                    <a:lumMod val="50000"/>
                  </a:schemeClr>
                </a:solidFill>
              </a:rPr>
              <a:t>Water; structure and importance</a:t>
            </a:r>
            <a:endParaRPr lang="en-US" dirty="0">
              <a:solidFill>
                <a:schemeClr val="accent6">
                  <a:lumMod val="50000"/>
                </a:schemeClr>
              </a:solidFill>
            </a:endParaRPr>
          </a:p>
        </p:txBody>
      </p:sp>
      <p:sp>
        <p:nvSpPr>
          <p:cNvPr id="3" name="Content Placeholder 2"/>
          <p:cNvSpPr>
            <a:spLocks noGrp="1"/>
          </p:cNvSpPr>
          <p:nvPr>
            <p:ph idx="1"/>
          </p:nvPr>
        </p:nvSpPr>
        <p:spPr>
          <a:xfrm>
            <a:off x="677334" y="1930400"/>
            <a:ext cx="9192807" cy="4403165"/>
          </a:xfrm>
        </p:spPr>
        <p:txBody>
          <a:bodyPr>
            <a:noAutofit/>
          </a:bodyPr>
          <a:lstStyle/>
          <a:p>
            <a:pPr marL="0" indent="0" algn="just">
              <a:buNone/>
            </a:pPr>
            <a:r>
              <a:rPr lang="en-US" sz="2800" dirty="0">
                <a:solidFill>
                  <a:schemeClr val="tx1"/>
                </a:solidFill>
                <a:latin typeface="Times New Roman" panose="02020603050405020304" pitchFamily="18" charset="0"/>
                <a:cs typeface="Times New Roman" panose="02020603050405020304" pitchFamily="18" charset="0"/>
              </a:rPr>
              <a:t>There are no living organisms can live without the water as it is the medium through which all the vital processes take </a:t>
            </a:r>
            <a:r>
              <a:rPr lang="en-US" sz="2800" dirty="0" smtClean="0">
                <a:solidFill>
                  <a:schemeClr val="tx1"/>
                </a:solidFill>
                <a:latin typeface="Times New Roman" panose="02020603050405020304" pitchFamily="18" charset="0"/>
                <a:cs typeface="Times New Roman" panose="02020603050405020304" pitchFamily="18" charset="0"/>
              </a:rPr>
              <a:t>place, </a:t>
            </a:r>
            <a:r>
              <a:rPr lang="en-US" sz="2800" dirty="0">
                <a:solidFill>
                  <a:schemeClr val="tx1"/>
                </a:solidFill>
                <a:latin typeface="Times New Roman" panose="02020603050405020304" pitchFamily="18" charset="0"/>
                <a:cs typeface="Times New Roman" panose="02020603050405020304" pitchFamily="18" charset="0"/>
              </a:rPr>
              <a:t>The water in the oceans and the rivers is an important means for the transportation between the cities and the </a:t>
            </a:r>
            <a:r>
              <a:rPr lang="en-US" sz="2800" dirty="0" smtClean="0">
                <a:solidFill>
                  <a:schemeClr val="tx1"/>
                </a:solidFill>
                <a:latin typeface="Times New Roman" panose="02020603050405020304" pitchFamily="18" charset="0"/>
                <a:cs typeface="Times New Roman" panose="02020603050405020304" pitchFamily="18" charset="0"/>
              </a:rPr>
              <a:t>countries.</a:t>
            </a:r>
            <a:endParaRPr lang="en-US" sz="2800" dirty="0">
              <a:solidFill>
                <a:schemeClr val="tx1"/>
              </a:solidFill>
              <a:latin typeface="Times New Roman" panose="02020603050405020304" pitchFamily="18" charset="0"/>
              <a:cs typeface="Times New Roman" panose="02020603050405020304" pitchFamily="18" charset="0"/>
            </a:endParaRPr>
          </a:p>
          <a:p>
            <a:pPr marL="0" indent="0" algn="just">
              <a:buNone/>
            </a:pPr>
            <a:r>
              <a:rPr lang="en-US" sz="2800" dirty="0">
                <a:solidFill>
                  <a:schemeClr val="tx1"/>
                </a:solidFill>
                <a:latin typeface="Times New Roman" panose="02020603050405020304" pitchFamily="18" charset="0"/>
                <a:cs typeface="Times New Roman" panose="02020603050405020304" pitchFamily="18" charset="0"/>
              </a:rPr>
              <a:t>The waterfalls are used in generating the electricity in many </a:t>
            </a:r>
            <a:r>
              <a:rPr lang="en-US" sz="2800" dirty="0" smtClean="0">
                <a:solidFill>
                  <a:schemeClr val="tx1"/>
                </a:solidFill>
                <a:latin typeface="Times New Roman" panose="02020603050405020304" pitchFamily="18" charset="0"/>
                <a:cs typeface="Times New Roman" panose="02020603050405020304" pitchFamily="18" charset="0"/>
              </a:rPr>
              <a:t>countries, </a:t>
            </a:r>
            <a:r>
              <a:rPr lang="en-US" sz="2800" dirty="0">
                <a:solidFill>
                  <a:schemeClr val="tx1"/>
                </a:solidFill>
                <a:latin typeface="Times New Roman" panose="02020603050405020304" pitchFamily="18" charset="0"/>
                <a:cs typeface="Times New Roman" panose="02020603050405020304" pitchFamily="18" charset="0"/>
              </a:rPr>
              <a:t>Consuming the water is very high in all the </a:t>
            </a:r>
            <a:r>
              <a:rPr lang="en-US" sz="2800" dirty="0" smtClean="0">
                <a:solidFill>
                  <a:schemeClr val="tx1"/>
                </a:solidFill>
                <a:latin typeface="Times New Roman" panose="02020603050405020304" pitchFamily="18" charset="0"/>
                <a:cs typeface="Times New Roman" panose="02020603050405020304" pitchFamily="18" charset="0"/>
              </a:rPr>
              <a:t>world, </a:t>
            </a:r>
            <a:r>
              <a:rPr lang="en-US" sz="2800" dirty="0">
                <a:solidFill>
                  <a:schemeClr val="tx1"/>
                </a:solidFill>
                <a:latin typeface="Times New Roman" panose="02020603050405020304" pitchFamily="18" charset="0"/>
                <a:cs typeface="Times New Roman" panose="02020603050405020304" pitchFamily="18" charset="0"/>
              </a:rPr>
              <a:t>where Asia is the largest continent in consuming the water in the </a:t>
            </a:r>
            <a:r>
              <a:rPr lang="en-US" sz="2800" dirty="0" smtClean="0">
                <a:solidFill>
                  <a:schemeClr val="tx1"/>
                </a:solidFill>
                <a:latin typeface="Times New Roman" panose="02020603050405020304" pitchFamily="18" charset="0"/>
                <a:cs typeface="Times New Roman" panose="02020603050405020304" pitchFamily="18" charset="0"/>
              </a:rPr>
              <a:t>agriculture, </a:t>
            </a:r>
            <a:r>
              <a:rPr lang="en-US" sz="2800" dirty="0">
                <a:solidFill>
                  <a:schemeClr val="tx1"/>
                </a:solidFill>
                <a:latin typeface="Times New Roman" panose="02020603050405020304" pitchFamily="18" charset="0"/>
                <a:cs typeface="Times New Roman" panose="02020603050405020304" pitchFamily="18" charset="0"/>
              </a:rPr>
              <a:t>North America is the largest continent in consuming the water for the personal </a:t>
            </a:r>
            <a:r>
              <a:rPr lang="en-US" sz="2800" dirty="0" smtClean="0">
                <a:solidFill>
                  <a:schemeClr val="tx1"/>
                </a:solidFill>
                <a:latin typeface="Times New Roman" panose="02020603050405020304" pitchFamily="18" charset="0"/>
                <a:cs typeface="Times New Roman" panose="02020603050405020304" pitchFamily="18" charset="0"/>
              </a:rPr>
              <a:t>uses.</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04465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887" y="68799"/>
            <a:ext cx="8596668" cy="791813"/>
          </a:xfrm>
        </p:spPr>
        <p:txBody>
          <a:bodyPr>
            <a:normAutofit fontScale="90000"/>
          </a:bodyPr>
          <a:lstStyle/>
          <a:p>
            <a:r>
              <a:rPr lang="en-US" b="1" dirty="0"/>
              <a:t>The structure of the </a:t>
            </a:r>
            <a:r>
              <a:rPr lang="en-US" b="1" dirty="0" smtClean="0"/>
              <a:t>water</a:t>
            </a:r>
            <a:r>
              <a:rPr lang="en-US" b="1" dirty="0"/>
              <a:t/>
            </a:r>
            <a:br>
              <a:rPr lang="en-US" b="1" dirty="0"/>
            </a:br>
            <a:endParaRPr lang="en-US" dirty="0"/>
          </a:p>
        </p:txBody>
      </p:sp>
      <p:sp>
        <p:nvSpPr>
          <p:cNvPr id="3" name="Content Placeholder 2"/>
          <p:cNvSpPr>
            <a:spLocks noGrp="1"/>
          </p:cNvSpPr>
          <p:nvPr>
            <p:ph idx="1"/>
          </p:nvPr>
        </p:nvSpPr>
        <p:spPr>
          <a:xfrm>
            <a:off x="838200" y="978794"/>
            <a:ext cx="8884024" cy="5198169"/>
          </a:xfrm>
        </p:spPr>
        <p:txBody>
          <a:bodyPr/>
          <a:lstStyle/>
          <a:p>
            <a:pPr marL="0" indent="0">
              <a:buNone/>
            </a:pPr>
            <a:r>
              <a:rPr lang="en-US" sz="2800" dirty="0">
                <a:latin typeface="Times New Roman" panose="02020603050405020304" pitchFamily="18" charset="0"/>
                <a:cs typeface="Times New Roman" panose="02020603050405020304" pitchFamily="18" charset="0"/>
              </a:rPr>
              <a:t>The water molecule is formed by the combination of one oxygen atom ( </a:t>
            </a:r>
            <a:r>
              <a:rPr lang="en-US" sz="2800" dirty="0">
                <a:solidFill>
                  <a:schemeClr val="tx1">
                    <a:lumMod val="50000"/>
                    <a:lumOff val="50000"/>
                  </a:schemeClr>
                </a:solidFill>
              </a:rPr>
              <a:t>O</a:t>
            </a:r>
            <a:r>
              <a:rPr lang="en-US" sz="2800" dirty="0">
                <a:latin typeface="Times New Roman" panose="02020603050405020304" pitchFamily="18" charset="0"/>
                <a:cs typeface="Times New Roman" panose="02020603050405020304" pitchFamily="18" charset="0"/>
              </a:rPr>
              <a:t> ) with two hydrogen atoms ( </a:t>
            </a:r>
            <a:r>
              <a:rPr lang="en-US" sz="2800" dirty="0">
                <a:solidFill>
                  <a:schemeClr val="tx1">
                    <a:lumMod val="50000"/>
                    <a:lumOff val="50000"/>
                  </a:schemeClr>
                </a:solidFill>
              </a:rPr>
              <a:t>H</a:t>
            </a:r>
            <a:r>
              <a:rPr lang="en-US" sz="2800" dirty="0">
                <a:latin typeface="Times New Roman" panose="02020603050405020304" pitchFamily="18" charset="0"/>
                <a:cs typeface="Times New Roman" panose="02020603050405020304" pitchFamily="18" charset="0"/>
              </a:rPr>
              <a:t> ) by two single covalent bonds , And the polar water </a:t>
            </a:r>
            <a:r>
              <a:rPr lang="en-US" sz="2800" dirty="0" smtClean="0">
                <a:latin typeface="Times New Roman" panose="02020603050405020304" pitchFamily="18" charset="0"/>
                <a:cs typeface="Times New Roman" panose="02020603050405020304" pitchFamily="18" charset="0"/>
              </a:rPr>
              <a:t>molecules </a:t>
            </a:r>
            <a:r>
              <a:rPr lang="en-US" sz="2800" dirty="0">
                <a:latin typeface="Times New Roman" panose="02020603050405020304" pitchFamily="18" charset="0"/>
                <a:cs typeface="Times New Roman" panose="02020603050405020304" pitchFamily="18" charset="0"/>
              </a:rPr>
              <a:t>are linked together by ” hydrogen bonds </a:t>
            </a:r>
            <a:r>
              <a:rPr lang="en-US" sz="2800" dirty="0" smtClean="0">
                <a:latin typeface="Times New Roman" panose="02020603050405020304" pitchFamily="18" charset="0"/>
                <a:cs typeface="Times New Roman" panose="02020603050405020304" pitchFamily="18" charset="0"/>
              </a:rPr>
              <a:t>”.</a:t>
            </a:r>
          </a:p>
          <a:p>
            <a:pPr marL="0" indent="0">
              <a:buNone/>
            </a:pPr>
            <a:endParaRPr lang="en-US" dirty="0" smtClean="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179364" y="3425226"/>
            <a:ext cx="6834752" cy="2751737"/>
          </a:xfrm>
          <a:prstGeom prst="rect">
            <a:avLst/>
          </a:prstGeom>
        </p:spPr>
      </p:pic>
    </p:spTree>
    <p:extLst>
      <p:ext uri="{BB962C8B-B14F-4D97-AF65-F5344CB8AC3E}">
        <p14:creationId xmlns:p14="http://schemas.microsoft.com/office/powerpoint/2010/main" val="254318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41669"/>
            <a:ext cx="9610165" cy="6232238"/>
          </a:xfrm>
        </p:spPr>
        <p:txBody>
          <a:bodyPr>
            <a:normAutofit/>
          </a:bodyPr>
          <a:lstStyle/>
          <a:p>
            <a:pPr marL="0" indent="0" algn="just">
              <a:buNone/>
            </a:pPr>
            <a:r>
              <a:rPr lang="en-US" sz="3200" dirty="0">
                <a:latin typeface="Times New Roman" panose="02020603050405020304" pitchFamily="18" charset="0"/>
                <a:cs typeface="Times New Roman" panose="02020603050405020304" pitchFamily="18" charset="0"/>
              </a:rPr>
              <a:t>The </a:t>
            </a:r>
            <a:r>
              <a:rPr lang="en-US" sz="3200" dirty="0">
                <a:solidFill>
                  <a:schemeClr val="tx1">
                    <a:lumMod val="50000"/>
                    <a:lumOff val="50000"/>
                  </a:schemeClr>
                </a:solidFill>
                <a:latin typeface="Times New Roman" panose="02020603050405020304" pitchFamily="18" charset="0"/>
                <a:cs typeface="Times New Roman" panose="02020603050405020304" pitchFamily="18" charset="0"/>
              </a:rPr>
              <a:t>hydrogen bond </a:t>
            </a:r>
            <a:r>
              <a:rPr lang="en-US" sz="3200" dirty="0">
                <a:latin typeface="Times New Roman" panose="02020603050405020304" pitchFamily="18" charset="0"/>
                <a:cs typeface="Times New Roman" panose="02020603050405020304" pitchFamily="18" charset="0"/>
              </a:rPr>
              <a:t>is a weak electrostatic attraction force that arises between the molecules of the polar compounds as the water </a:t>
            </a:r>
            <a:r>
              <a:rPr lang="en-US" sz="3200" dirty="0" smtClean="0">
                <a:latin typeface="Times New Roman" panose="02020603050405020304" pitchFamily="18" charset="0"/>
                <a:cs typeface="Times New Roman" panose="02020603050405020304" pitchFamily="18" charset="0"/>
              </a:rPr>
              <a:t>molecules, </a:t>
            </a:r>
            <a:r>
              <a:rPr lang="en-US" sz="3200" dirty="0">
                <a:latin typeface="Times New Roman" panose="02020603050405020304" pitchFamily="18" charset="0"/>
                <a:cs typeface="Times New Roman" panose="02020603050405020304" pitchFamily="18" charset="0"/>
              </a:rPr>
              <a:t>Hydrogen bond is responsible for the abnormal properties of the </a:t>
            </a:r>
            <a:r>
              <a:rPr lang="en-US" sz="3200" dirty="0" smtClean="0">
                <a:latin typeface="Times New Roman" panose="02020603050405020304" pitchFamily="18" charset="0"/>
                <a:cs typeface="Times New Roman" panose="02020603050405020304" pitchFamily="18" charset="0"/>
              </a:rPr>
              <a:t>water, </a:t>
            </a:r>
            <a:r>
              <a:rPr lang="en-US" sz="3200" dirty="0">
                <a:latin typeface="Times New Roman" panose="02020603050405020304" pitchFamily="18" charset="0"/>
                <a:cs typeface="Times New Roman" panose="02020603050405020304" pitchFamily="18" charset="0"/>
              </a:rPr>
              <a:t>And it is weaker than the covalent bond </a:t>
            </a:r>
            <a:r>
              <a:rPr lang="en-US" sz="3200" dirty="0" smtClean="0">
                <a:latin typeface="Times New Roman" panose="02020603050405020304" pitchFamily="18" charset="0"/>
                <a:cs typeface="Times New Roman" panose="02020603050405020304" pitchFamily="18" charset="0"/>
              </a:rPr>
              <a:t>.</a:t>
            </a:r>
          </a:p>
          <a:p>
            <a:pPr marL="0" indent="0" algn="just">
              <a:buNone/>
            </a:pPr>
            <a:endParaRPr lang="en-US" sz="3200" dirty="0">
              <a:latin typeface="Times New Roman" panose="02020603050405020304" pitchFamily="18" charset="0"/>
              <a:cs typeface="Times New Roman" panose="02020603050405020304" pitchFamily="18" charset="0"/>
            </a:endParaRPr>
          </a:p>
          <a:p>
            <a:pPr marL="0" indent="0" algn="just">
              <a:buNone/>
            </a:pPr>
            <a:endParaRPr lang="en-US" sz="3200" dirty="0" smtClean="0">
              <a:latin typeface="Times New Roman" panose="02020603050405020304" pitchFamily="18" charset="0"/>
              <a:cs typeface="Times New Roman" panose="02020603050405020304" pitchFamily="18" charset="0"/>
            </a:endParaRPr>
          </a:p>
          <a:p>
            <a:pPr marL="0" indent="0" algn="just">
              <a:buNone/>
            </a:pPr>
            <a:endParaRPr lang="en-US" sz="3200" dirty="0" smtClean="0">
              <a:latin typeface="Times New Roman" panose="02020603050405020304" pitchFamily="18" charset="0"/>
              <a:cs typeface="Times New Roman" panose="02020603050405020304" pitchFamily="18" charset="0"/>
            </a:endParaRPr>
          </a:p>
          <a:p>
            <a:pPr marL="0" indent="0" algn="just">
              <a:buNone/>
            </a:pPr>
            <a:r>
              <a:rPr lang="en-US" sz="3200" dirty="0">
                <a:latin typeface="Times New Roman" panose="02020603050405020304" pitchFamily="18" charset="0"/>
                <a:cs typeface="Times New Roman" panose="02020603050405020304" pitchFamily="18" charset="0"/>
              </a:rPr>
              <a:t>Polar water </a:t>
            </a:r>
            <a:r>
              <a:rPr lang="en-US" sz="3200" dirty="0" smtClean="0">
                <a:latin typeface="Times New Roman" panose="02020603050405020304" pitchFamily="18" charset="0"/>
                <a:cs typeface="Times New Roman" panose="02020603050405020304" pitchFamily="18" charset="0"/>
              </a:rPr>
              <a:t>molecules</a:t>
            </a:r>
          </a:p>
          <a:p>
            <a:pPr marL="0" indent="0" algn="just">
              <a:buNone/>
            </a:pP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are linked together </a:t>
            </a:r>
            <a:r>
              <a:rPr lang="en-US" sz="3200" dirty="0" smtClean="0">
                <a:latin typeface="Times New Roman" panose="02020603050405020304" pitchFamily="18" charset="0"/>
                <a:cs typeface="Times New Roman" panose="02020603050405020304" pitchFamily="18" charset="0"/>
              </a:rPr>
              <a:t>by</a:t>
            </a:r>
            <a:endParaRPr lang="en-US" sz="3200" dirty="0">
              <a:latin typeface="Times New Roman" panose="02020603050405020304" pitchFamily="18" charset="0"/>
              <a:cs typeface="Times New Roman" panose="02020603050405020304" pitchFamily="18" charset="0"/>
            </a:endParaRPr>
          </a:p>
          <a:p>
            <a:pPr marL="0" indent="0" algn="just">
              <a:buNone/>
            </a:pP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hydrogen bonds .</a:t>
            </a:r>
          </a:p>
          <a:p>
            <a:pPr marL="0" indent="0" algn="just">
              <a:buNone/>
            </a:pPr>
            <a:endParaRPr lang="en-US" sz="3600" dirty="0">
              <a:latin typeface="Times New Roman" panose="02020603050405020304" pitchFamily="18" charset="0"/>
              <a:cs typeface="Times New Roman" panose="02020603050405020304" pitchFamily="18" charset="0"/>
            </a:endParaRPr>
          </a:p>
        </p:txBody>
      </p:sp>
      <p:pic>
        <p:nvPicPr>
          <p:cNvPr id="2054" name="Picture 6" descr="The water molecu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8969" y="2476910"/>
            <a:ext cx="6446948" cy="3773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097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2682" y="230655"/>
            <a:ext cx="10515600" cy="1325563"/>
          </a:xfrm>
        </p:spPr>
        <p:txBody>
          <a:bodyPr>
            <a:normAutofit/>
          </a:bodyPr>
          <a:lstStyle/>
          <a:p>
            <a:r>
              <a:rPr lang="en-US" sz="4000" dirty="0" smtClean="0">
                <a:latin typeface="Times New Roman" panose="02020603050405020304" pitchFamily="18" charset="0"/>
                <a:cs typeface="Times New Roman" panose="02020603050405020304" pitchFamily="18" charset="0"/>
              </a:rPr>
              <a:t>Session 1: Agricultural chemistry; introduction and history</a:t>
            </a:r>
            <a:endParaRPr lang="en-US" sz="4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9965" y="1707777"/>
            <a:ext cx="9708776" cy="4881282"/>
          </a:xfrm>
        </p:spPr>
        <p:txBody>
          <a:bodyPr>
            <a:noAutofit/>
          </a:bodyPr>
          <a:lstStyle/>
          <a:p>
            <a:pPr algn="just">
              <a:lnSpc>
                <a:spcPct val="150000"/>
              </a:lnSpc>
            </a:pPr>
            <a:r>
              <a:rPr lang="en-US" sz="2200" dirty="0" smtClean="0"/>
              <a:t>Agricultural chemistry is the study of both chemistry and biochemistry which are important in agricultural production, the processing of raw products into foods and beverages, and in environmental monitoring and remediation.</a:t>
            </a:r>
          </a:p>
          <a:p>
            <a:pPr algn="just">
              <a:lnSpc>
                <a:spcPct val="150000"/>
              </a:lnSpc>
            </a:pPr>
            <a:r>
              <a:rPr lang="en-US" sz="2200" dirty="0" smtClean="0"/>
              <a:t>Agricultural chemistry is the science of chemical compositions and changes involved in the production, protection, and use of crops and livestock; includes all the life processes through which food and fiber are obtained for humans and their animals, and control of these processes to increase yields, improve quality and reduce costs.</a:t>
            </a:r>
            <a:endParaRPr lang="en-US" sz="2200" dirty="0"/>
          </a:p>
        </p:txBody>
      </p:sp>
    </p:spTree>
    <p:extLst>
      <p:ext uri="{BB962C8B-B14F-4D97-AF65-F5344CB8AC3E}">
        <p14:creationId xmlns:p14="http://schemas.microsoft.com/office/powerpoint/2010/main" val="53152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228" y="94129"/>
            <a:ext cx="9932396" cy="833718"/>
          </a:xfrm>
        </p:spPr>
        <p:txBody>
          <a:bodyPr>
            <a:normAutofit fontScale="90000"/>
          </a:bodyPr>
          <a:lstStyle/>
          <a:p>
            <a:r>
              <a:rPr lang="en-US" b="1" dirty="0" smtClean="0">
                <a:solidFill>
                  <a:schemeClr val="accent5">
                    <a:lumMod val="50000"/>
                  </a:schemeClr>
                </a:solidFill>
              </a:rPr>
              <a:t>Session 7 &amp; 8: </a:t>
            </a:r>
            <a:r>
              <a:rPr lang="en-US" b="1" dirty="0" smtClean="0">
                <a:solidFill>
                  <a:schemeClr val="accent6">
                    <a:lumMod val="50000"/>
                  </a:schemeClr>
                </a:solidFill>
              </a:rPr>
              <a:t>Soil water quality and management</a:t>
            </a:r>
            <a:r>
              <a:rPr lang="en-US" dirty="0"/>
              <a:t/>
            </a:r>
            <a:br>
              <a:rPr lang="en-US" dirty="0"/>
            </a:br>
            <a:endParaRPr lang="en-US" dirty="0"/>
          </a:p>
        </p:txBody>
      </p:sp>
      <p:sp>
        <p:nvSpPr>
          <p:cNvPr id="3" name="Content Placeholder 2"/>
          <p:cNvSpPr>
            <a:spLocks noGrp="1"/>
          </p:cNvSpPr>
          <p:nvPr>
            <p:ph idx="1"/>
          </p:nvPr>
        </p:nvSpPr>
        <p:spPr>
          <a:xfrm>
            <a:off x="838200" y="1146220"/>
            <a:ext cx="8776447" cy="4958745"/>
          </a:xfrm>
        </p:spPr>
        <p:txBody>
          <a:bodyPr>
            <a:normAutofit fontScale="92500" lnSpcReduction="10000"/>
          </a:bodyPr>
          <a:lstStyle/>
          <a:p>
            <a:pPr marL="0" indent="0" algn="just">
              <a:buNone/>
            </a:pPr>
            <a:r>
              <a:rPr lang="en-US" sz="3600" dirty="0" smtClean="0">
                <a:latin typeface="Times New Roman" panose="02020603050405020304" pitchFamily="18" charset="0"/>
                <a:cs typeface="Times New Roman" panose="02020603050405020304" pitchFamily="18" charset="0"/>
              </a:rPr>
              <a:t>The </a:t>
            </a:r>
            <a:r>
              <a:rPr lang="en-US" sz="3600" dirty="0">
                <a:latin typeface="Times New Roman" panose="02020603050405020304" pitchFamily="18" charset="0"/>
                <a:cs typeface="Times New Roman" panose="02020603050405020304" pitchFamily="18" charset="0"/>
              </a:rPr>
              <a:t>availability of water in soil is essential for plant growth. It is also essential to microorganisms that grow in soil and decompose organic matter. </a:t>
            </a:r>
            <a:endParaRPr lang="en-US" sz="3600" dirty="0" smtClean="0">
              <a:latin typeface="Times New Roman" panose="02020603050405020304" pitchFamily="18" charset="0"/>
              <a:cs typeface="Times New Roman" panose="02020603050405020304" pitchFamily="18" charset="0"/>
            </a:endParaRPr>
          </a:p>
          <a:p>
            <a:pPr marL="0" indent="0" algn="just">
              <a:buNone/>
            </a:pPr>
            <a:r>
              <a:rPr lang="en-US" sz="3600" dirty="0" smtClean="0">
                <a:latin typeface="Times New Roman" panose="02020603050405020304" pitchFamily="18" charset="0"/>
                <a:cs typeface="Times New Roman" panose="02020603050405020304" pitchFamily="18" charset="0"/>
              </a:rPr>
              <a:t>It </a:t>
            </a:r>
            <a:r>
              <a:rPr lang="en-US" sz="3600" dirty="0">
                <a:latin typeface="Times New Roman" panose="02020603050405020304" pitchFamily="18" charset="0"/>
                <a:cs typeface="Times New Roman" panose="02020603050405020304" pitchFamily="18" charset="0"/>
              </a:rPr>
              <a:t>is important in the weathering process which involves the breakdown of rocks and mineral to form soil and release plant nutrients</a:t>
            </a:r>
            <a:r>
              <a:rPr lang="en-US" sz="3600" dirty="0" smtClean="0">
                <a:latin typeface="Times New Roman" panose="02020603050405020304" pitchFamily="18" charset="0"/>
                <a:cs typeface="Times New Roman" panose="02020603050405020304" pitchFamily="18" charset="0"/>
              </a:rPr>
              <a:t>.</a:t>
            </a:r>
          </a:p>
          <a:p>
            <a:pPr marL="0" indent="0" algn="just">
              <a:buNone/>
            </a:pPr>
            <a:r>
              <a:rPr lang="en-US" sz="3600" dirty="0" smtClean="0">
                <a:latin typeface="Times New Roman" panose="02020603050405020304" pitchFamily="18" charset="0"/>
                <a:cs typeface="Times New Roman" panose="02020603050405020304" pitchFamily="18" charset="0"/>
              </a:rPr>
              <a:t>Water </a:t>
            </a:r>
            <a:r>
              <a:rPr lang="en-US" sz="3600" dirty="0">
                <a:latin typeface="Times New Roman" panose="02020603050405020304" pitchFamily="18" charset="0"/>
                <a:cs typeface="Times New Roman" panose="02020603050405020304" pitchFamily="18" charset="0"/>
              </a:rPr>
              <a:t>is the solvent that together with the dissolved nutrients make up the solution from which plants absorb nutrients (mainly through the roots). </a:t>
            </a:r>
          </a:p>
          <a:p>
            <a:pPr marL="0" indent="0">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69752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53037"/>
            <a:ext cx="8063753" cy="4681281"/>
          </a:xfrm>
        </p:spPr>
        <p:txBody>
          <a:bodyPr>
            <a:normAutofit/>
          </a:bodyPr>
          <a:lstStyle/>
          <a:p>
            <a:pPr marL="0" indent="0" algn="just">
              <a:buNone/>
            </a:pPr>
            <a:r>
              <a:rPr lang="en-US" sz="3600" dirty="0">
                <a:latin typeface="Times New Roman" panose="02020603050405020304" pitchFamily="18" charset="0"/>
                <a:cs typeface="Times New Roman" panose="02020603050405020304" pitchFamily="18" charset="0"/>
              </a:rPr>
              <a:t>Soil water can provide control over both soil air and soil temperature (other two factors essential for plant growth). </a:t>
            </a:r>
            <a:endParaRPr lang="en-US" sz="3600" dirty="0" smtClean="0">
              <a:latin typeface="Times New Roman" panose="02020603050405020304" pitchFamily="18" charset="0"/>
              <a:cs typeface="Times New Roman" panose="02020603050405020304" pitchFamily="18" charset="0"/>
            </a:endParaRPr>
          </a:p>
          <a:p>
            <a:pPr marL="0" indent="0" algn="just">
              <a:buNone/>
            </a:pPr>
            <a:r>
              <a:rPr lang="en-US" sz="3600" dirty="0" smtClean="0">
                <a:latin typeface="Times New Roman" panose="02020603050405020304" pitchFamily="18" charset="0"/>
                <a:cs typeface="Times New Roman" panose="02020603050405020304" pitchFamily="18" charset="0"/>
              </a:rPr>
              <a:t>Water </a:t>
            </a:r>
            <a:r>
              <a:rPr lang="en-US" sz="3600" dirty="0">
                <a:latin typeface="Times New Roman" panose="02020603050405020304" pitchFamily="18" charset="0"/>
                <a:cs typeface="Times New Roman" panose="02020603050405020304" pitchFamily="18" charset="0"/>
              </a:rPr>
              <a:t>is generally held in the soil by micro pores. The force of gravity causes water to move downward through the soil, particularly in the larger pores.</a:t>
            </a:r>
          </a:p>
        </p:txBody>
      </p:sp>
    </p:spTree>
    <p:extLst>
      <p:ext uri="{BB962C8B-B14F-4D97-AF65-F5344CB8AC3E}">
        <p14:creationId xmlns:p14="http://schemas.microsoft.com/office/powerpoint/2010/main" val="24479801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Soil Water Potential</a:t>
            </a:r>
            <a:r>
              <a:rPr lang="en-US" dirty="0"/>
              <a:t/>
            </a:r>
            <a:br>
              <a:rPr lang="en-US" dirty="0"/>
            </a:br>
            <a:endParaRPr lang="en-US" dirty="0"/>
          </a:p>
        </p:txBody>
      </p:sp>
      <p:sp>
        <p:nvSpPr>
          <p:cNvPr id="3" name="Content Placeholder 2"/>
          <p:cNvSpPr>
            <a:spLocks noGrp="1"/>
          </p:cNvSpPr>
          <p:nvPr>
            <p:ph idx="1"/>
          </p:nvPr>
        </p:nvSpPr>
        <p:spPr>
          <a:xfrm>
            <a:off x="677334" y="1582366"/>
            <a:ext cx="8596668" cy="3406493"/>
          </a:xfrm>
        </p:spPr>
        <p:txBody>
          <a:bodyPr>
            <a:normAutofit/>
          </a:bodyPr>
          <a:lstStyle/>
          <a:p>
            <a:pPr marL="0" indent="0" algn="just">
              <a:buNone/>
            </a:pPr>
            <a:r>
              <a:rPr lang="en-US" sz="3200" dirty="0">
                <a:latin typeface="Times New Roman" panose="02020603050405020304" pitchFamily="18" charset="0"/>
                <a:cs typeface="Times New Roman" panose="02020603050405020304" pitchFamily="18" charset="0"/>
              </a:rPr>
              <a:t>The difference between the free energy of soil water and that of pure, free water in a standard reference state is known as soil water </a:t>
            </a:r>
            <a:r>
              <a:rPr lang="en-US" sz="3200" dirty="0" smtClean="0">
                <a:latin typeface="Times New Roman" panose="02020603050405020304" pitchFamily="18" charset="0"/>
                <a:cs typeface="Times New Roman" panose="02020603050405020304" pitchFamily="18" charset="0"/>
              </a:rPr>
              <a:t>potential.</a:t>
            </a:r>
          </a:p>
          <a:p>
            <a:pPr marL="0" indent="0" algn="just">
              <a:buNone/>
            </a:pPr>
            <a:r>
              <a:rPr lang="en-US" sz="3200" dirty="0" smtClean="0">
                <a:latin typeface="Times New Roman" panose="02020603050405020304" pitchFamily="18" charset="0"/>
                <a:cs typeface="Times New Roman" panose="02020603050405020304" pitchFamily="18" charset="0"/>
              </a:rPr>
              <a:t>The </a:t>
            </a:r>
            <a:r>
              <a:rPr lang="en-US" sz="3200" dirty="0">
                <a:latin typeface="Times New Roman" panose="02020603050405020304" pitchFamily="18" charset="0"/>
                <a:cs typeface="Times New Roman" panose="02020603050405020304" pitchFamily="18" charset="0"/>
              </a:rPr>
              <a:t>soil water potential can be expressed in bars, atmospheres or kilopascals (</a:t>
            </a:r>
            <a:r>
              <a:rPr lang="en-US" sz="3200" dirty="0" err="1">
                <a:latin typeface="Times New Roman" panose="02020603050405020304" pitchFamily="18" charset="0"/>
                <a:cs typeface="Times New Roman" panose="02020603050405020304" pitchFamily="18" charset="0"/>
              </a:rPr>
              <a:t>kPa</a:t>
            </a:r>
            <a:r>
              <a:rPr lang="en-US" sz="3200" dirty="0">
                <a:latin typeface="Times New Roman" panose="02020603050405020304" pitchFamily="18" charset="0"/>
                <a:cs typeface="Times New Roman" panose="02020603050405020304" pitchFamily="18" charset="0"/>
              </a:rPr>
              <a:t>).</a:t>
            </a:r>
          </a:p>
          <a:p>
            <a:pPr marL="0" indent="0">
              <a:buNone/>
            </a:pPr>
            <a:endParaRPr lang="en-US" sz="1600" dirty="0"/>
          </a:p>
        </p:txBody>
      </p:sp>
    </p:spTree>
    <p:extLst>
      <p:ext uri="{BB962C8B-B14F-4D97-AF65-F5344CB8AC3E}">
        <p14:creationId xmlns:p14="http://schemas.microsoft.com/office/powerpoint/2010/main" val="32547373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Soil Water Classification</a:t>
            </a:r>
            <a:r>
              <a:rPr lang="en-US" dirty="0"/>
              <a:t/>
            </a:r>
            <a:br>
              <a:rPr lang="en-US" dirty="0"/>
            </a:br>
            <a:endParaRPr lang="en-US" dirty="0"/>
          </a:p>
        </p:txBody>
      </p:sp>
      <p:sp>
        <p:nvSpPr>
          <p:cNvPr id="3" name="Content Placeholder 2"/>
          <p:cNvSpPr>
            <a:spLocks noGrp="1"/>
          </p:cNvSpPr>
          <p:nvPr>
            <p:ph idx="1"/>
          </p:nvPr>
        </p:nvSpPr>
        <p:spPr>
          <a:xfrm>
            <a:off x="677334" y="1716836"/>
            <a:ext cx="8596668" cy="3880773"/>
          </a:xfrm>
        </p:spPr>
        <p:txBody>
          <a:bodyPr>
            <a:normAutofit fontScale="92500" lnSpcReduction="20000"/>
          </a:bodyPr>
          <a:lstStyle/>
          <a:p>
            <a:pPr marL="0" indent="0" algn="just">
              <a:buNone/>
            </a:pPr>
            <a:r>
              <a:rPr lang="en-US" sz="3600" dirty="0">
                <a:latin typeface="Times New Roman" panose="02020603050405020304" pitchFamily="18" charset="0"/>
                <a:cs typeface="Times New Roman" panose="02020603050405020304" pitchFamily="18" charset="0"/>
              </a:rPr>
              <a:t>The most useful classification of water content in soil is the biological classification as it relates water to plant growth. There is a definite relationship between water retention and its use by plants</a:t>
            </a:r>
            <a:r>
              <a:rPr lang="en-US" sz="3600" dirty="0" smtClean="0">
                <a:latin typeface="Times New Roman" panose="02020603050405020304" pitchFamily="18" charset="0"/>
                <a:cs typeface="Times New Roman" panose="02020603050405020304" pitchFamily="18" charset="0"/>
              </a:rPr>
              <a:t>.</a:t>
            </a:r>
          </a:p>
          <a:p>
            <a:pPr marL="0" indent="0" algn="just">
              <a:buNone/>
            </a:pPr>
            <a:r>
              <a:rPr lang="en-US" sz="3600" dirty="0" smtClean="0">
                <a:latin typeface="Times New Roman" panose="02020603050405020304" pitchFamily="18" charset="0"/>
                <a:cs typeface="Times New Roman" panose="02020603050405020304" pitchFamily="18" charset="0"/>
              </a:rPr>
              <a:t>These </a:t>
            </a:r>
            <a:r>
              <a:rPr lang="en-US" sz="3600" dirty="0">
                <a:latin typeface="Times New Roman" panose="02020603050405020304" pitchFamily="18" charset="0"/>
                <a:cs typeface="Times New Roman" panose="02020603050405020304" pitchFamily="18" charset="0"/>
              </a:rPr>
              <a:t>water contents are classified as gravitational (drainage) water, field capacity, permanent wilting point and plant-available water. </a:t>
            </a:r>
          </a:p>
          <a:p>
            <a:pPr marL="0" indent="0">
              <a:buNone/>
            </a:pPr>
            <a:endParaRPr lang="en-US" dirty="0"/>
          </a:p>
        </p:txBody>
      </p:sp>
    </p:spTree>
    <p:extLst>
      <p:ext uri="{BB962C8B-B14F-4D97-AF65-F5344CB8AC3E}">
        <p14:creationId xmlns:p14="http://schemas.microsoft.com/office/powerpoint/2010/main" val="14931257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Gravitational water</a:t>
            </a:r>
            <a:r>
              <a:rPr lang="en-US" dirty="0"/>
              <a:t/>
            </a:r>
            <a:br>
              <a:rPr lang="en-US" dirty="0"/>
            </a:br>
            <a:endParaRPr lang="en-US" dirty="0"/>
          </a:p>
        </p:txBody>
      </p:sp>
      <p:sp>
        <p:nvSpPr>
          <p:cNvPr id="3" name="Content Placeholder 2"/>
          <p:cNvSpPr>
            <a:spLocks noGrp="1"/>
          </p:cNvSpPr>
          <p:nvPr>
            <p:ph idx="1"/>
          </p:nvPr>
        </p:nvSpPr>
        <p:spPr>
          <a:xfrm>
            <a:off x="677334" y="1822824"/>
            <a:ext cx="8596668" cy="4685552"/>
          </a:xfrm>
        </p:spPr>
        <p:txBody>
          <a:bodyPr>
            <a:noAutofit/>
          </a:bodyPr>
          <a:lstStyle/>
          <a:p>
            <a:pPr marL="0" indent="0" algn="just">
              <a:buNone/>
            </a:pPr>
            <a:r>
              <a:rPr lang="en-US" sz="3200" dirty="0">
                <a:latin typeface="Times New Roman" panose="02020603050405020304" pitchFamily="18" charset="0"/>
                <a:cs typeface="Times New Roman" panose="02020603050405020304" pitchFamily="18" charset="0"/>
              </a:rPr>
              <a:t>Water present in excess of field capacity or water held at a potential greater than </a:t>
            </a:r>
            <a:r>
              <a:rPr lang="en-US" sz="3200" dirty="0">
                <a:solidFill>
                  <a:srgbClr val="FF0000"/>
                </a:solidFill>
              </a:rPr>
              <a:t>-33 </a:t>
            </a:r>
            <a:r>
              <a:rPr lang="en-US" sz="3200" dirty="0" err="1">
                <a:solidFill>
                  <a:srgbClr val="FF0000"/>
                </a:solidFill>
              </a:rPr>
              <a:t>kPa</a:t>
            </a:r>
            <a:r>
              <a:rPr lang="en-US" sz="3200" dirty="0">
                <a:solidFill>
                  <a:srgbClr val="FF0000"/>
                </a:solidFill>
              </a:rPr>
              <a:t> </a:t>
            </a:r>
            <a:r>
              <a:rPr lang="en-US" sz="3200" dirty="0" smtClean="0">
                <a:solidFill>
                  <a:srgbClr val="FF0000"/>
                </a:solidFill>
                <a:latin typeface="Times New Roman" panose="02020603050405020304" pitchFamily="18" charset="0"/>
                <a:cs typeface="Times New Roman" panose="02020603050405020304" pitchFamily="18" charset="0"/>
              </a:rPr>
              <a:t>(-</a:t>
            </a:r>
            <a:r>
              <a:rPr lang="en-US" sz="3200" dirty="0">
                <a:solidFill>
                  <a:srgbClr val="FF0000"/>
                </a:solidFill>
                <a:latin typeface="Times New Roman" panose="02020603050405020304" pitchFamily="18" charset="0"/>
                <a:cs typeface="Times New Roman" panose="02020603050405020304" pitchFamily="18" charset="0"/>
              </a:rPr>
              <a:t>10 to -33 </a:t>
            </a:r>
            <a:r>
              <a:rPr lang="en-US" sz="3200" dirty="0" err="1">
                <a:solidFill>
                  <a:srgbClr val="FF0000"/>
                </a:solidFill>
                <a:latin typeface="Times New Roman" panose="02020603050405020304" pitchFamily="18" charset="0"/>
                <a:cs typeface="Times New Roman" panose="02020603050405020304" pitchFamily="18" charset="0"/>
              </a:rPr>
              <a:t>kPa</a:t>
            </a:r>
            <a:r>
              <a:rPr lang="en-US" sz="3200" dirty="0">
                <a:latin typeface="Times New Roman" panose="02020603050405020304" pitchFamily="18" charset="0"/>
                <a:cs typeface="Times New Roman" panose="02020603050405020304" pitchFamily="18" charset="0"/>
              </a:rPr>
              <a:t> and upward depending upon soil texture) is called gravitational water. </a:t>
            </a:r>
            <a:endParaRPr lang="en-US" sz="3200" dirty="0" smtClean="0">
              <a:latin typeface="Times New Roman" panose="02020603050405020304" pitchFamily="18" charset="0"/>
              <a:cs typeface="Times New Roman" panose="02020603050405020304" pitchFamily="18" charset="0"/>
            </a:endParaRPr>
          </a:p>
          <a:p>
            <a:pPr marL="0" indent="0" algn="just">
              <a:buNone/>
            </a:pPr>
            <a:r>
              <a:rPr lang="en-US" sz="3200" dirty="0" smtClean="0">
                <a:latin typeface="Times New Roman" panose="02020603050405020304" pitchFamily="18" charset="0"/>
                <a:cs typeface="Times New Roman" panose="02020603050405020304" pitchFamily="18" charset="0"/>
              </a:rPr>
              <a:t>It </a:t>
            </a:r>
            <a:r>
              <a:rPr lang="en-US" sz="3200" dirty="0">
                <a:latin typeface="Times New Roman" panose="02020603050405020304" pitchFamily="18" charset="0"/>
                <a:cs typeface="Times New Roman" panose="02020603050405020304" pitchFamily="18" charset="0"/>
              </a:rPr>
              <a:t>is available as it moves through the plant roots if adequate aeration is maintained. It is of limited use to plants as it is present in the soil only for short periods of time. It can affect plant growth due to poor aeration.</a:t>
            </a:r>
          </a:p>
          <a:p>
            <a:pPr marL="0" indent="0">
              <a:buNone/>
            </a:pPr>
            <a:endParaRPr lang="en-US" sz="3200" dirty="0"/>
          </a:p>
        </p:txBody>
      </p:sp>
    </p:spTree>
    <p:extLst>
      <p:ext uri="{BB962C8B-B14F-4D97-AF65-F5344CB8AC3E}">
        <p14:creationId xmlns:p14="http://schemas.microsoft.com/office/powerpoint/2010/main" val="209584317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	Field capacity</a:t>
            </a:r>
            <a:r>
              <a:rPr lang="en-US" dirty="0"/>
              <a:t/>
            </a:r>
            <a:br>
              <a:rPr lang="en-US" dirty="0"/>
            </a:br>
            <a:endParaRPr lang="en-US" dirty="0"/>
          </a:p>
        </p:txBody>
      </p:sp>
      <p:sp>
        <p:nvSpPr>
          <p:cNvPr id="3" name="Content Placeholder 2"/>
          <p:cNvSpPr>
            <a:spLocks noGrp="1"/>
          </p:cNvSpPr>
          <p:nvPr>
            <p:ph idx="1"/>
          </p:nvPr>
        </p:nvSpPr>
        <p:spPr>
          <a:xfrm>
            <a:off x="677334" y="1689941"/>
            <a:ext cx="8596668" cy="4495706"/>
          </a:xfrm>
        </p:spPr>
        <p:txBody>
          <a:bodyPr>
            <a:noAutofit/>
          </a:bodyPr>
          <a:lstStyle/>
          <a:p>
            <a:pPr marL="0" indent="0" algn="just">
              <a:buNone/>
            </a:pPr>
            <a:r>
              <a:rPr lang="en-US" sz="3200" dirty="0">
                <a:latin typeface="Times New Roman" panose="02020603050405020304" pitchFamily="18" charset="0"/>
                <a:cs typeface="Times New Roman" panose="02020603050405020304" pitchFamily="18" charset="0"/>
              </a:rPr>
              <a:t>The contents of water remaining in a soil two to three days after having been saturated with water and after the free water (gravitational water) has been allowed to drain away is called field capacity. </a:t>
            </a:r>
            <a:endParaRPr lang="en-US" sz="3200" dirty="0" smtClean="0">
              <a:latin typeface="Times New Roman" panose="02020603050405020304" pitchFamily="18" charset="0"/>
              <a:cs typeface="Times New Roman" panose="02020603050405020304" pitchFamily="18" charset="0"/>
            </a:endParaRPr>
          </a:p>
          <a:p>
            <a:pPr marL="0" indent="0" algn="just">
              <a:buNone/>
            </a:pPr>
            <a:r>
              <a:rPr lang="en-US" sz="3200" dirty="0" smtClean="0">
                <a:latin typeface="Times New Roman" panose="02020603050405020304" pitchFamily="18" charset="0"/>
                <a:cs typeface="Times New Roman" panose="02020603050405020304" pitchFamily="18" charset="0"/>
              </a:rPr>
              <a:t>It </a:t>
            </a:r>
            <a:r>
              <a:rPr lang="en-US" sz="3200" dirty="0">
                <a:latin typeface="Times New Roman" panose="02020603050405020304" pitchFamily="18" charset="0"/>
                <a:cs typeface="Times New Roman" panose="02020603050405020304" pitchFamily="18" charset="0"/>
              </a:rPr>
              <a:t>is the percentage of soil water that is held at </a:t>
            </a:r>
            <a:r>
              <a:rPr lang="en-US" sz="3200" dirty="0">
                <a:solidFill>
                  <a:srgbClr val="FF0000"/>
                </a:solidFill>
              </a:rPr>
              <a:t>-10 to -33 </a:t>
            </a:r>
            <a:r>
              <a:rPr lang="en-US" sz="3200" dirty="0" err="1">
                <a:solidFill>
                  <a:srgbClr val="FF0000"/>
                </a:solidFill>
              </a:rPr>
              <a:t>kPa</a:t>
            </a:r>
            <a:r>
              <a:rPr lang="en-US" sz="3200" dirty="0">
                <a:latin typeface="Times New Roman" panose="02020603050405020304" pitchFamily="18" charset="0"/>
                <a:cs typeface="Times New Roman" panose="02020603050405020304" pitchFamily="18" charset="0"/>
              </a:rPr>
              <a:t> water potential and is a measure of the greatest amount of water that a soil can store (or hold).</a:t>
            </a:r>
          </a:p>
          <a:p>
            <a:pPr marL="0" indent="0">
              <a:buNone/>
            </a:pPr>
            <a:endParaRPr lang="en-US" sz="3200" dirty="0"/>
          </a:p>
        </p:txBody>
      </p:sp>
    </p:spTree>
    <p:extLst>
      <p:ext uri="{BB962C8B-B14F-4D97-AF65-F5344CB8AC3E}">
        <p14:creationId xmlns:p14="http://schemas.microsoft.com/office/powerpoint/2010/main" val="26330051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	Permanent wilting point</a:t>
            </a:r>
            <a:r>
              <a:rPr lang="en-US" dirty="0"/>
              <a:t/>
            </a:r>
            <a:br>
              <a:rPr lang="en-US" dirty="0"/>
            </a:br>
            <a:endParaRPr lang="en-US" dirty="0"/>
          </a:p>
        </p:txBody>
      </p:sp>
      <p:sp>
        <p:nvSpPr>
          <p:cNvPr id="3" name="Content Placeholder 2"/>
          <p:cNvSpPr>
            <a:spLocks noGrp="1"/>
          </p:cNvSpPr>
          <p:nvPr>
            <p:ph idx="1"/>
          </p:nvPr>
        </p:nvSpPr>
        <p:spPr>
          <a:xfrm>
            <a:off x="677334" y="1930400"/>
            <a:ext cx="8596668" cy="3880773"/>
          </a:xfrm>
        </p:spPr>
        <p:txBody>
          <a:bodyPr>
            <a:normAutofit/>
          </a:bodyPr>
          <a:lstStyle/>
          <a:p>
            <a:pPr marL="0" indent="0" algn="just">
              <a:buNone/>
            </a:pPr>
            <a:r>
              <a:rPr lang="en-US" sz="3200" dirty="0">
                <a:latin typeface="Times New Roman" panose="02020603050405020304" pitchFamily="18" charset="0"/>
                <a:cs typeface="Times New Roman" panose="02020603050405020304" pitchFamily="18" charset="0"/>
              </a:rPr>
              <a:t>It is the amount of water at which plants growing in that soil will wilt and not recover when placed in a humid chamber. It is estimated at about </a:t>
            </a:r>
            <a:r>
              <a:rPr lang="en-US" sz="3200" dirty="0">
                <a:solidFill>
                  <a:srgbClr val="FF0000"/>
                </a:solidFill>
                <a:latin typeface="Times New Roman" panose="02020603050405020304" pitchFamily="18" charset="0"/>
                <a:cs typeface="Times New Roman" panose="02020603050405020304" pitchFamily="18" charset="0"/>
              </a:rPr>
              <a:t>-1500 </a:t>
            </a:r>
            <a:r>
              <a:rPr lang="en-US" sz="3200" dirty="0" err="1">
                <a:solidFill>
                  <a:srgbClr val="FF0000"/>
                </a:solidFill>
                <a:latin typeface="Times New Roman" panose="02020603050405020304" pitchFamily="18" charset="0"/>
                <a:cs typeface="Times New Roman" panose="02020603050405020304" pitchFamily="18" charset="0"/>
              </a:rPr>
              <a:t>kPa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water potential or less (more negative). </a:t>
            </a:r>
            <a:endParaRPr lang="en-US" sz="3200" dirty="0" smtClean="0">
              <a:latin typeface="Times New Roman" panose="02020603050405020304" pitchFamily="18" charset="0"/>
              <a:cs typeface="Times New Roman" panose="02020603050405020304" pitchFamily="18" charset="0"/>
            </a:endParaRPr>
          </a:p>
          <a:p>
            <a:pPr marL="0" indent="0" algn="just">
              <a:buNone/>
            </a:pPr>
            <a:r>
              <a:rPr lang="en-US" sz="3200" dirty="0" smtClean="0">
                <a:latin typeface="Times New Roman" panose="02020603050405020304" pitchFamily="18" charset="0"/>
                <a:cs typeface="Times New Roman" panose="02020603050405020304" pitchFamily="18" charset="0"/>
              </a:rPr>
              <a:t>Water </a:t>
            </a:r>
            <a:r>
              <a:rPr lang="en-US" sz="3200" dirty="0">
                <a:latin typeface="Times New Roman" panose="02020603050405020304" pitchFamily="18" charset="0"/>
                <a:cs typeface="Times New Roman" panose="02020603050405020304" pitchFamily="18" charset="0"/>
              </a:rPr>
              <a:t>is held so strongly that plants are not able to absorb it fast enough for their, </a:t>
            </a:r>
            <a:r>
              <a:rPr lang="en-US" sz="3200" dirty="0" smtClean="0">
                <a:latin typeface="Times New Roman" panose="02020603050405020304" pitchFamily="18" charset="0"/>
                <a:cs typeface="Times New Roman" panose="02020603050405020304" pitchFamily="18" charset="0"/>
              </a:rPr>
              <a:t>needs.</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16137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	Plant available water</a:t>
            </a:r>
            <a:r>
              <a:rPr lang="en-US" dirty="0"/>
              <a:t/>
            </a:r>
            <a:br>
              <a:rPr lang="en-US" dirty="0"/>
            </a:br>
            <a:endParaRPr lang="en-US" dirty="0"/>
          </a:p>
        </p:txBody>
      </p:sp>
      <p:sp>
        <p:nvSpPr>
          <p:cNvPr id="3" name="Content Placeholder 2"/>
          <p:cNvSpPr>
            <a:spLocks noGrp="1"/>
          </p:cNvSpPr>
          <p:nvPr>
            <p:ph idx="1"/>
          </p:nvPr>
        </p:nvSpPr>
        <p:spPr>
          <a:xfrm>
            <a:off x="677334" y="1930400"/>
            <a:ext cx="8596668" cy="3880773"/>
          </a:xfrm>
        </p:spPr>
        <p:txBody>
          <a:bodyPr>
            <a:normAutofit/>
          </a:bodyPr>
          <a:lstStyle/>
          <a:p>
            <a:pPr marL="0" indent="0" algn="just">
              <a:buNone/>
            </a:pPr>
            <a:r>
              <a:rPr lang="en-US" sz="3200" dirty="0">
                <a:latin typeface="Times New Roman" panose="02020603050405020304" pitchFamily="18" charset="0"/>
                <a:cs typeface="Times New Roman" panose="02020603050405020304" pitchFamily="18" charset="0"/>
              </a:rPr>
              <a:t>Plant-available water is defined as the weight percentage of total soil water held with a water potential between </a:t>
            </a:r>
            <a:r>
              <a:rPr lang="en-US" sz="3200" dirty="0">
                <a:solidFill>
                  <a:srgbClr val="FF0000"/>
                </a:solidFill>
                <a:latin typeface="Times New Roman" panose="02020603050405020304" pitchFamily="18" charset="0"/>
                <a:cs typeface="Times New Roman" panose="02020603050405020304" pitchFamily="18" charset="0"/>
              </a:rPr>
              <a:t>-10 to -33 and -1500 </a:t>
            </a:r>
            <a:r>
              <a:rPr lang="en-US" sz="3200" dirty="0" err="1">
                <a:solidFill>
                  <a:srgbClr val="FF0000"/>
                </a:solidFill>
                <a:latin typeface="Times New Roman" panose="02020603050405020304" pitchFamily="18" charset="0"/>
                <a:cs typeface="Times New Roman" panose="02020603050405020304" pitchFamily="18" charset="0"/>
              </a:rPr>
              <a:t>kPa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and is said to be usable by plants</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smtClean="0">
                <a:latin typeface="Times New Roman" panose="02020603050405020304" pitchFamily="18" charset="0"/>
                <a:cs typeface="Times New Roman" panose="02020603050405020304" pitchFamily="18" charset="0"/>
              </a:rPr>
              <a:t>It </a:t>
            </a:r>
            <a:r>
              <a:rPr lang="en-US" sz="3200" dirty="0">
                <a:latin typeface="Times New Roman" panose="02020603050405020304" pitchFamily="18" charset="0"/>
                <a:cs typeface="Times New Roman" panose="02020603050405020304" pitchFamily="18" charset="0"/>
              </a:rPr>
              <a:t>is estimated by subtracting the percentage of water held at the permanent wilting point from the percentage held at field capacity. </a:t>
            </a:r>
          </a:p>
          <a:p>
            <a:pPr marL="0" indent="0">
              <a:buNone/>
            </a:pPr>
            <a:endParaRPr lang="en-US" sz="1600" dirty="0"/>
          </a:p>
        </p:txBody>
      </p:sp>
    </p:spTree>
    <p:extLst>
      <p:ext uri="{BB962C8B-B14F-4D97-AF65-F5344CB8AC3E}">
        <p14:creationId xmlns:p14="http://schemas.microsoft.com/office/powerpoint/2010/main" val="56344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Chemical properties of soil:</a:t>
            </a:r>
            <a:endParaRPr lang="en-US" b="1" dirty="0"/>
          </a:p>
        </p:txBody>
      </p:sp>
      <p:sp>
        <p:nvSpPr>
          <p:cNvPr id="3" name="Content Placeholder 2"/>
          <p:cNvSpPr>
            <a:spLocks noGrp="1"/>
          </p:cNvSpPr>
          <p:nvPr>
            <p:ph idx="1"/>
          </p:nvPr>
        </p:nvSpPr>
        <p:spPr>
          <a:xfrm>
            <a:off x="677334" y="1930400"/>
            <a:ext cx="8596668" cy="3880773"/>
          </a:xfrm>
        </p:spPr>
        <p:txBody>
          <a:bodyPr>
            <a:noAutofit/>
          </a:bodyPr>
          <a:lstStyle/>
          <a:p>
            <a:pPr>
              <a:lnSpc>
                <a:spcPct val="110000"/>
              </a:lnSpc>
              <a:buFont typeface="Wingdings" panose="05000000000000000000" pitchFamily="2" charset="2"/>
              <a:buChar char="ü"/>
            </a:pPr>
            <a:r>
              <a:rPr lang="en-US" sz="3200" dirty="0" smtClean="0"/>
              <a:t> Electrical conductivity (EC)</a:t>
            </a:r>
          </a:p>
          <a:p>
            <a:pPr>
              <a:lnSpc>
                <a:spcPct val="110000"/>
              </a:lnSpc>
              <a:buFont typeface="Wingdings" panose="05000000000000000000" pitchFamily="2" charset="2"/>
              <a:buChar char="ü"/>
            </a:pPr>
            <a:r>
              <a:rPr lang="en-US" sz="3200" dirty="0" smtClean="0"/>
              <a:t> pH</a:t>
            </a:r>
          </a:p>
          <a:p>
            <a:pPr>
              <a:lnSpc>
                <a:spcPct val="110000"/>
              </a:lnSpc>
              <a:buFont typeface="Wingdings" panose="05000000000000000000" pitchFamily="2" charset="2"/>
              <a:buChar char="ü"/>
            </a:pPr>
            <a:r>
              <a:rPr lang="en-US" sz="3200" dirty="0"/>
              <a:t> </a:t>
            </a:r>
            <a:r>
              <a:rPr lang="en-US" sz="3200" dirty="0" smtClean="0"/>
              <a:t>Buffering capacity of soil</a:t>
            </a:r>
          </a:p>
          <a:p>
            <a:pPr>
              <a:lnSpc>
                <a:spcPct val="110000"/>
              </a:lnSpc>
              <a:buFont typeface="Wingdings" panose="05000000000000000000" pitchFamily="2" charset="2"/>
              <a:buChar char="ü"/>
            </a:pPr>
            <a:r>
              <a:rPr lang="en-US" sz="3200" dirty="0" smtClean="0"/>
              <a:t> Cation exchange capacity (CEC) of soil</a:t>
            </a:r>
          </a:p>
          <a:p>
            <a:pPr>
              <a:lnSpc>
                <a:spcPct val="110000"/>
              </a:lnSpc>
              <a:buFont typeface="Wingdings" panose="05000000000000000000" pitchFamily="2" charset="2"/>
              <a:buChar char="ü"/>
            </a:pPr>
            <a:r>
              <a:rPr lang="en-US" sz="3200" dirty="0" smtClean="0"/>
              <a:t> Redox potential</a:t>
            </a:r>
          </a:p>
          <a:p>
            <a:pPr>
              <a:lnSpc>
                <a:spcPct val="110000"/>
              </a:lnSpc>
              <a:buFont typeface="Wingdings" panose="05000000000000000000" pitchFamily="2" charset="2"/>
              <a:buChar char="ü"/>
            </a:pPr>
            <a:r>
              <a:rPr lang="en-US" sz="3200" dirty="0" smtClean="0"/>
              <a:t> Oxidation reduction reaction</a:t>
            </a:r>
          </a:p>
          <a:p>
            <a:pPr>
              <a:buFont typeface="Wingdings" panose="05000000000000000000" pitchFamily="2" charset="2"/>
              <a:buChar char="ü"/>
            </a:pPr>
            <a:endParaRPr lang="en-US" sz="3200" dirty="0" smtClean="0"/>
          </a:p>
          <a:p>
            <a:pPr>
              <a:buFont typeface="Wingdings" panose="05000000000000000000" pitchFamily="2" charset="2"/>
              <a:buChar char="ü"/>
            </a:pPr>
            <a:endParaRPr lang="en-US" sz="3200" dirty="0"/>
          </a:p>
        </p:txBody>
      </p:sp>
    </p:spTree>
    <p:extLst>
      <p:ext uri="{BB962C8B-B14F-4D97-AF65-F5344CB8AC3E}">
        <p14:creationId xmlns:p14="http://schemas.microsoft.com/office/powerpoint/2010/main" val="37411072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8661" y="58273"/>
            <a:ext cx="8596668" cy="842680"/>
          </a:xfrm>
        </p:spPr>
        <p:txBody>
          <a:bodyPr/>
          <a:lstStyle/>
          <a:p>
            <a:r>
              <a:rPr lang="en-US" b="1" dirty="0" smtClean="0"/>
              <a:t>History of agricultural chemistry:</a:t>
            </a:r>
            <a:endParaRPr lang="en-US" b="1" dirty="0"/>
          </a:p>
        </p:txBody>
      </p:sp>
      <p:sp>
        <p:nvSpPr>
          <p:cNvPr id="3" name="Content Placeholder 2"/>
          <p:cNvSpPr>
            <a:spLocks noGrp="1"/>
          </p:cNvSpPr>
          <p:nvPr>
            <p:ph idx="1"/>
          </p:nvPr>
        </p:nvSpPr>
        <p:spPr>
          <a:xfrm>
            <a:off x="623048" y="797545"/>
            <a:ext cx="9408458" cy="5724278"/>
          </a:xfrm>
        </p:spPr>
        <p:txBody>
          <a:bodyPr>
            <a:noAutofit/>
          </a:bodyPr>
          <a:lstStyle/>
          <a:p>
            <a:pPr marL="457200" indent="-457200">
              <a:lnSpc>
                <a:spcPct val="10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Country Gentleman was an American, he founded agricultural  magazine in 1831.</a:t>
            </a:r>
          </a:p>
          <a:p>
            <a:pPr marL="457200" indent="-457200">
              <a:buFont typeface="Wingdings" panose="05000000000000000000" pitchFamily="2" charset="2"/>
              <a:buChar char="ü"/>
            </a:pPr>
            <a:r>
              <a:rPr lang="en-US" sz="2400" dirty="0">
                <a:latin typeface="Arial" panose="020B0604020202020204" pitchFamily="34" charset="0"/>
                <a:cs typeface="Arial" panose="020B0604020202020204" pitchFamily="34" charset="0"/>
              </a:rPr>
              <a:t>Crop dusting for cotton crop was first time used in Mississippi Delta in early 1922, later on it was used as regular pesticide in agriculture.</a:t>
            </a:r>
          </a:p>
          <a:p>
            <a:pPr marL="457200" indent="-457200">
              <a:lnSpc>
                <a:spcPct val="10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In 1929, a Swedish soil chemist, </a:t>
            </a:r>
            <a:r>
              <a:rPr lang="en-US" sz="2400" dirty="0" err="1" smtClean="0">
                <a:latin typeface="Arial" panose="020B0604020202020204" pitchFamily="34" charset="0"/>
                <a:cs typeface="Arial" panose="020B0604020202020204" pitchFamily="34" charset="0"/>
              </a:rPr>
              <a:t>Sante</a:t>
            </a:r>
            <a:r>
              <a:rPr lang="en-US" sz="2400" dirty="0" smtClean="0">
                <a:latin typeface="Arial" panose="020B0604020202020204" pitchFamily="34" charset="0"/>
                <a:cs typeface="Arial" panose="020B0604020202020204" pitchFamily="34" charset="0"/>
              </a:rPr>
              <a:t> Mattson (1886-1980), who spent part of his career at the United States Department of Agriculture and at Rutgers University, published a series of remarkable papers in soil science with a lead title of “Bylaws of Soil Colloidal </a:t>
            </a:r>
            <a:r>
              <a:rPr lang="en-US" sz="2400" dirty="0" err="1" smtClean="0">
                <a:latin typeface="Arial" panose="020B0604020202020204" pitchFamily="34" charset="0"/>
                <a:cs typeface="Arial" panose="020B0604020202020204" pitchFamily="34" charset="0"/>
              </a:rPr>
              <a:t>Behaviour</a:t>
            </a:r>
            <a:r>
              <a:rPr lang="en-US" sz="2400" dirty="0" smtClean="0">
                <a:latin typeface="Arial" panose="020B0604020202020204" pitchFamily="34" charset="0"/>
                <a:cs typeface="Arial" panose="020B0604020202020204" pitchFamily="34" charset="0"/>
              </a:rPr>
              <a:t>”.</a:t>
            </a:r>
          </a:p>
          <a:p>
            <a:pPr marL="457200" indent="-457200">
              <a:lnSpc>
                <a:spcPct val="10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Marshall (1935) reported the negative charge on clay minerals by using X-ray diffraction technique.</a:t>
            </a:r>
          </a:p>
          <a:p>
            <a:pPr marL="457200" indent="-457200">
              <a:lnSpc>
                <a:spcPct val="100000"/>
              </a:lnSpc>
              <a:buFont typeface="Wingdings" panose="05000000000000000000" pitchFamily="2" charset="2"/>
              <a:buChar char="ü"/>
            </a:pPr>
            <a:r>
              <a:rPr lang="en-US" sz="2400" i="1" dirty="0" smtClean="0">
                <a:latin typeface="Arial" panose="020B0604020202020204" pitchFamily="34" charset="0"/>
                <a:cs typeface="Arial" panose="020B0604020202020204" pitchFamily="34" charset="0"/>
              </a:rPr>
              <a:t>In situ </a:t>
            </a:r>
            <a:r>
              <a:rPr lang="en-US" sz="2400" dirty="0" smtClean="0">
                <a:latin typeface="Arial" panose="020B0604020202020204" pitchFamily="34" charset="0"/>
                <a:cs typeface="Arial" panose="020B0604020202020204" pitchFamily="34" charset="0"/>
              </a:rPr>
              <a:t>molecular scale spectroscopic studies were initiated in the mid-1980s to late 1980s</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241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790" y="201329"/>
            <a:ext cx="9462246" cy="6266706"/>
          </a:xfrm>
        </p:spPr>
        <p:txBody>
          <a:bodyPr>
            <a:noAutofit/>
          </a:bodyPr>
          <a:lstStyle/>
          <a:p>
            <a:pPr algn="just">
              <a:lnSpc>
                <a:spcPct val="11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The first textbook on the chemistry and physics of variable charge on soils appeared in 1981.</a:t>
            </a:r>
          </a:p>
          <a:p>
            <a:pPr algn="just">
              <a:lnSpc>
                <a:spcPct val="11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Linus Pauling (1901-1994), an agricultural chemist was the winner of Noble </a:t>
            </a:r>
            <a:r>
              <a:rPr lang="en-US" sz="2400" dirty="0">
                <a:latin typeface="Arial" panose="020B0604020202020204" pitchFamily="34" charset="0"/>
                <a:cs typeface="Arial" panose="020B0604020202020204" pitchFamily="34" charset="0"/>
              </a:rPr>
              <a:t>P</a:t>
            </a:r>
            <a:r>
              <a:rPr lang="en-US" sz="2400" dirty="0" smtClean="0">
                <a:latin typeface="Arial" panose="020B0604020202020204" pitchFamily="34" charset="0"/>
                <a:cs typeface="Arial" panose="020B0604020202020204" pitchFamily="34" charset="0"/>
              </a:rPr>
              <a:t>rize for two times. Pauling made fundamental discoveries on the formation of chemical bonds in molecules and crystals and formulating Pauling's rules that were the basis for understanding the structures of minerals such as clay minerals.</a:t>
            </a:r>
          </a:p>
          <a:p>
            <a:pPr algn="just">
              <a:lnSpc>
                <a:spcPct val="11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The pesticides marketed widely after World Wars and in 1962 these chemicals were challenged for their abuse followed by movement of agrochemical regulations now called IPM.</a:t>
            </a:r>
          </a:p>
          <a:p>
            <a:pPr algn="just">
              <a:lnSpc>
                <a:spcPct val="110000"/>
              </a:lnSpc>
              <a:buFont typeface="Wingdings" panose="05000000000000000000" pitchFamily="2" charset="2"/>
              <a:buChar char="ü"/>
            </a:pPr>
            <a:r>
              <a:rPr lang="en-US" sz="2400" dirty="0" smtClean="0">
                <a:latin typeface="Arial" panose="020B0604020202020204" pitchFamily="34" charset="0"/>
                <a:cs typeface="Arial" panose="020B0604020202020204" pitchFamily="34" charset="0"/>
              </a:rPr>
              <a:t>The emergence of agricultural science: Justus Liebig and the Americans, 1840-1880 by Margaret Rossiter, was published in 1975, New Haven: Yale University press.</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269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0320" y="1375763"/>
            <a:ext cx="9556376" cy="5320869"/>
          </a:xfrm>
        </p:spPr>
        <p:txBody>
          <a:bodyPr/>
          <a:lstStyle/>
          <a:p>
            <a:pPr algn="just">
              <a:lnSpc>
                <a:spcPct val="100000"/>
              </a:lnSpc>
              <a:buFont typeface="Wingdings" panose="05000000000000000000" pitchFamily="2" charset="2"/>
              <a:buChar char="ü"/>
            </a:pPr>
            <a:r>
              <a:rPr lang="en-US" sz="2800" dirty="0" smtClean="0">
                <a:latin typeface="Arial" panose="020B0604020202020204" pitchFamily="34" charset="0"/>
                <a:cs typeface="Arial" panose="020B0604020202020204" pitchFamily="34" charset="0"/>
              </a:rPr>
              <a:t>The application of plant growth regulators in agriculture was started in the 1930s in the USA.</a:t>
            </a:r>
          </a:p>
          <a:p>
            <a:pPr algn="just">
              <a:lnSpc>
                <a:spcPct val="100000"/>
              </a:lnSpc>
              <a:buFont typeface="Wingdings" panose="05000000000000000000" pitchFamily="2" charset="2"/>
              <a:buChar char="ü"/>
            </a:pPr>
            <a:r>
              <a:rPr lang="en-US" sz="2800" dirty="0" smtClean="0">
                <a:latin typeface="Arial" panose="020B0604020202020204" pitchFamily="34" charset="0"/>
                <a:cs typeface="Arial" panose="020B0604020202020204" pitchFamily="34" charset="0"/>
              </a:rPr>
              <a:t>Ethylene, a naturally occurring substance, is one of the first plant growth regulators being discovered and used successfully for enhancing flower production in pineapple.</a:t>
            </a:r>
          </a:p>
          <a:p>
            <a:pPr algn="just">
              <a:lnSpc>
                <a:spcPct val="100000"/>
              </a:lnSpc>
              <a:buFont typeface="Wingdings" panose="05000000000000000000" pitchFamily="2" charset="2"/>
              <a:buChar char="ü"/>
            </a:pPr>
            <a:r>
              <a:rPr lang="en-US" sz="2800" dirty="0" smtClean="0">
                <a:latin typeface="Arial" panose="020B0604020202020204" pitchFamily="34" charset="0"/>
                <a:cs typeface="Arial" panose="020B0604020202020204" pitchFamily="34" charset="0"/>
              </a:rPr>
              <a:t>The natural </a:t>
            </a:r>
            <a:r>
              <a:rPr lang="en-US" sz="2800" dirty="0" err="1" smtClean="0">
                <a:latin typeface="Arial" panose="020B0604020202020204" pitchFamily="34" charset="0"/>
                <a:cs typeface="Arial" panose="020B0604020202020204" pitchFamily="34" charset="0"/>
              </a:rPr>
              <a:t>auxin</a:t>
            </a:r>
            <a:r>
              <a:rPr lang="en-US" sz="2800" dirty="0" smtClean="0">
                <a:latin typeface="Arial" panose="020B0604020202020204" pitchFamily="34" charset="0"/>
                <a:cs typeface="Arial" panose="020B0604020202020204" pitchFamily="34" charset="0"/>
              </a:rPr>
              <a:t>, indole-3-acetic acid, was identified in 1930s and introduced in agriculture in 1944.</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4552120"/>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813</TotalTime>
  <Words>4469</Words>
  <Application>Microsoft Office PowerPoint</Application>
  <PresentationFormat>Custom</PresentationFormat>
  <Paragraphs>278</Paragraphs>
  <Slides>57</Slides>
  <Notes>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Facet</vt:lpstr>
      <vt:lpstr>INTRODUCTION TO AGRICULTURAL CHEMISTRY 3(2-1)</vt:lpstr>
      <vt:lpstr>PowerPoint Presentation</vt:lpstr>
      <vt:lpstr>PowerPoint Presentation</vt:lpstr>
      <vt:lpstr>PowerPoint Presentation</vt:lpstr>
      <vt:lpstr>Session 1: Agricultural chemistry; introduction and history</vt:lpstr>
      <vt:lpstr>Chemical properties of soil:</vt:lpstr>
      <vt:lpstr>History of agricultural chemistry:</vt:lpstr>
      <vt:lpstr>PowerPoint Presentation</vt:lpstr>
      <vt:lpstr>PowerPoint Presentation</vt:lpstr>
      <vt:lpstr>History of Agrochemicals in Pakistan</vt:lpstr>
      <vt:lpstr>Session 2: Scope and contribution of Agricultural Chemistry</vt:lpstr>
      <vt:lpstr>PowerPoint Presentation</vt:lpstr>
      <vt:lpstr>Soil colloids and clays:</vt:lpstr>
      <vt:lpstr>Types of soil colloids</vt:lpstr>
      <vt:lpstr>Inorganic/mineral colloids</vt:lpstr>
      <vt:lpstr>Layer silicate clays (Phyllosilicates; Greek phyllon, leaf)</vt:lpstr>
      <vt:lpstr>Tetrahedral sheets</vt:lpstr>
      <vt:lpstr>PowerPoint Presentation</vt:lpstr>
      <vt:lpstr>Octahedral sheets</vt:lpstr>
      <vt:lpstr>PowerPoint Presentation</vt:lpstr>
      <vt:lpstr>PowerPoint Presentation</vt:lpstr>
      <vt:lpstr>Adsorbed cations and water </vt:lpstr>
      <vt:lpstr>Type of silicate clays</vt:lpstr>
      <vt:lpstr>1:1 Clay Mineral</vt:lpstr>
      <vt:lpstr>2:1 Clay Mineral</vt:lpstr>
      <vt:lpstr>Organic Soil Colloids (Humus)</vt:lpstr>
      <vt:lpstr>Sources of negative charge</vt:lpstr>
      <vt:lpstr>A: Permanent charge</vt:lpstr>
      <vt:lpstr>PowerPoint Presentation</vt:lpstr>
      <vt:lpstr>B: Variable charge</vt:lpstr>
      <vt:lpstr>PowerPoint Presentation</vt:lpstr>
      <vt:lpstr>PowerPoint Presentation</vt:lpstr>
      <vt:lpstr>Session 5: Soil CEC, EC and its significance</vt:lpstr>
      <vt:lpstr>Cation exchange</vt:lpstr>
      <vt:lpstr>Cation Exchange Capacity (CEC) </vt:lpstr>
      <vt:lpstr>PowerPoint Presentation</vt:lpstr>
      <vt:lpstr>4. Amount of organic matter </vt:lpstr>
      <vt:lpstr>Significance of cation exchange capacity of soil </vt:lpstr>
      <vt:lpstr>PowerPoint Presentation</vt:lpstr>
      <vt:lpstr>Soil pH</vt:lpstr>
      <vt:lpstr>PowerPoint Presentation</vt:lpstr>
      <vt:lpstr>Importance of soil pH:</vt:lpstr>
      <vt:lpstr>PowerPoint Presentation</vt:lpstr>
      <vt:lpstr>PowerPoint Presentation</vt:lpstr>
      <vt:lpstr>Session 5: Soil buffering capacity</vt:lpstr>
      <vt:lpstr>PowerPoint Presentation</vt:lpstr>
      <vt:lpstr>Session 6: Water; structure and importance</vt:lpstr>
      <vt:lpstr>The structure of the water </vt:lpstr>
      <vt:lpstr>PowerPoint Presentation</vt:lpstr>
      <vt:lpstr>Session 7 &amp; 8: Soil water quality and management </vt:lpstr>
      <vt:lpstr>PowerPoint Presentation</vt:lpstr>
      <vt:lpstr>Soil Water Potential </vt:lpstr>
      <vt:lpstr>Soil Water Classification </vt:lpstr>
      <vt:lpstr>a. Gravitational water </vt:lpstr>
      <vt:lpstr>b. Field capacity </vt:lpstr>
      <vt:lpstr>c. Permanent wilting point </vt:lpstr>
      <vt:lpstr>d. Plant available water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 agricultural chemistry; introd</dc:title>
  <dc:creator>M. Luqman</dc:creator>
  <cp:lastModifiedBy>Dr. Fakhar U Zaman</cp:lastModifiedBy>
  <cp:revision>123</cp:revision>
  <cp:lastPrinted>2019-12-13T03:21:26Z</cp:lastPrinted>
  <dcterms:created xsi:type="dcterms:W3CDTF">2019-03-08T04:45:52Z</dcterms:created>
  <dcterms:modified xsi:type="dcterms:W3CDTF">2020-03-09T08:38:14Z</dcterms:modified>
</cp:coreProperties>
</file>